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1"/>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Work Sans Bold" charset="1" panose="00000000000000000000"/>
      <p:regular r:id="rId24"/>
    </p:embeddedFont>
    <p:embeddedFont>
      <p:font typeface="TT Rounds Condensed Bold" charset="1" panose="02000806030000020003"/>
      <p:regular r:id="rId25"/>
    </p:embeddedFont>
    <p:embeddedFont>
      <p:font typeface="TT Rounds Condensed" charset="1" panose="020005060300000200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notesMasters/notesMaster1.xml" Type="http://schemas.openxmlformats.org/officeDocument/2006/relationships/notesMaster"/><Relationship Id="rId22" Target="theme/theme2.xml" Type="http://schemas.openxmlformats.org/officeDocument/2006/relationships/theme"/><Relationship Id="rId23" Target="notesSlides/notesSlide1.xml" Type="http://schemas.openxmlformats.org/officeDocument/2006/relationships/note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 Id="rId6" Target="../media/image1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5.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7.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Interfaz de usuario gráfica, Texto, Aplicación  Descripción generada automáticamente"/>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 r="0" b="-9"/>
            </a:stretch>
          </a:blipFill>
        </p:spPr>
      </p:sp>
      <p:sp>
        <p:nvSpPr>
          <p:cNvPr name="TextBox 3" id="3"/>
          <p:cNvSpPr txBox="true"/>
          <p:nvPr/>
        </p:nvSpPr>
        <p:spPr>
          <a:xfrm rot="0">
            <a:off x="1598192" y="3661587"/>
            <a:ext cx="10070820" cy="1986053"/>
          </a:xfrm>
          <a:prstGeom prst="rect">
            <a:avLst/>
          </a:prstGeom>
        </p:spPr>
        <p:txBody>
          <a:bodyPr anchor="t" rtlCol="false" tIns="0" lIns="0" bIns="0" rIns="0">
            <a:spAutoFit/>
          </a:bodyPr>
          <a:lstStyle/>
          <a:p>
            <a:pPr algn="l">
              <a:lnSpc>
                <a:spcPts val="5040"/>
              </a:lnSpc>
            </a:pPr>
            <a:r>
              <a:rPr lang="en-US" sz="4200" b="true">
                <a:solidFill>
                  <a:srgbClr val="404040"/>
                </a:solidFill>
                <a:latin typeface="Work Sans Bold"/>
                <a:ea typeface="Work Sans Bold"/>
                <a:cs typeface="Work Sans Bold"/>
                <a:sym typeface="Work Sans Bold"/>
              </a:rPr>
              <a:t>Plataforma integral para la optimización de tareas y rendimiento en CDA Cediplus Soacha.</a:t>
            </a:r>
          </a:p>
        </p:txBody>
      </p:sp>
      <p:sp>
        <p:nvSpPr>
          <p:cNvPr name="TextBox 4" id="4"/>
          <p:cNvSpPr txBox="true"/>
          <p:nvPr/>
        </p:nvSpPr>
        <p:spPr>
          <a:xfrm rot="0">
            <a:off x="1598192" y="6097101"/>
            <a:ext cx="8963382" cy="1026081"/>
          </a:xfrm>
          <a:prstGeom prst="rect">
            <a:avLst/>
          </a:prstGeom>
        </p:spPr>
        <p:txBody>
          <a:bodyPr anchor="t" rtlCol="false" tIns="0" lIns="0" bIns="0" rIns="0">
            <a:spAutoFit/>
          </a:bodyPr>
          <a:lstStyle/>
          <a:p>
            <a:pPr algn="l">
              <a:lnSpc>
                <a:spcPts val="2520"/>
              </a:lnSpc>
            </a:pPr>
            <a:r>
              <a:rPr lang="en-US" sz="2100" b="true">
                <a:solidFill>
                  <a:srgbClr val="404040"/>
                </a:solidFill>
                <a:latin typeface="Work Sans Bold"/>
                <a:ea typeface="Work Sans Bold"/>
                <a:cs typeface="Work Sans Bold"/>
                <a:sym typeface="Work Sans Bold"/>
              </a:rPr>
              <a:t>Dayana Machado Muñoz </a:t>
            </a:r>
          </a:p>
          <a:p>
            <a:pPr algn="l">
              <a:lnSpc>
                <a:spcPts val="2520"/>
              </a:lnSpc>
            </a:pPr>
            <a:r>
              <a:rPr lang="en-US" sz="2100" b="true">
                <a:solidFill>
                  <a:srgbClr val="404040"/>
                </a:solidFill>
                <a:latin typeface="Work Sans Bold"/>
                <a:ea typeface="Work Sans Bold"/>
                <a:cs typeface="Work Sans Bold"/>
                <a:sym typeface="Work Sans Bold"/>
              </a:rPr>
              <a:t>Daniel Andrés Valbuena Rodríguez </a:t>
            </a:r>
          </a:p>
          <a:p>
            <a:pPr algn="l">
              <a:lnSpc>
                <a:spcPts val="2520"/>
              </a:lnSpc>
            </a:pPr>
            <a:r>
              <a:rPr lang="en-US" sz="2100" b="true">
                <a:solidFill>
                  <a:srgbClr val="404040"/>
                </a:solidFill>
                <a:latin typeface="Work Sans Bold"/>
                <a:ea typeface="Work Sans Bold"/>
                <a:cs typeface="Work Sans Bold"/>
                <a:sym typeface="Work Sans Bold"/>
              </a:rPr>
              <a:t>Danna Valentina Rodríguez Clavijo</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226360" y="3346599"/>
            <a:ext cx="3729771" cy="2340364"/>
            <a:chOff x="0" y="0"/>
            <a:chExt cx="4973028" cy="3120486"/>
          </a:xfrm>
        </p:grpSpPr>
        <p:sp>
          <p:nvSpPr>
            <p:cNvPr name="Freeform 4" id="4"/>
            <p:cNvSpPr/>
            <p:nvPr/>
          </p:nvSpPr>
          <p:spPr>
            <a:xfrm flipH="false" flipV="false" rot="0">
              <a:off x="0" y="0"/>
              <a:ext cx="4972939" cy="3120517"/>
            </a:xfrm>
            <a:custGeom>
              <a:avLst/>
              <a:gdLst/>
              <a:ahLst/>
              <a:cxnLst/>
              <a:rect r="r" b="b" t="t" l="l"/>
              <a:pathLst>
                <a:path h="3120517" w="4972939">
                  <a:moveTo>
                    <a:pt x="0" y="520065"/>
                  </a:moveTo>
                  <a:cubicBezTo>
                    <a:pt x="0" y="232791"/>
                    <a:pt x="232791" y="0"/>
                    <a:pt x="520065" y="0"/>
                  </a:cubicBezTo>
                  <a:lnTo>
                    <a:pt x="4452874" y="0"/>
                  </a:lnTo>
                  <a:cubicBezTo>
                    <a:pt x="4740148" y="0"/>
                    <a:pt x="4972939" y="232791"/>
                    <a:pt x="4972939" y="520065"/>
                  </a:cubicBezTo>
                  <a:lnTo>
                    <a:pt x="4972939" y="2600325"/>
                  </a:lnTo>
                  <a:cubicBezTo>
                    <a:pt x="4972939" y="2887599"/>
                    <a:pt x="4740148" y="3120390"/>
                    <a:pt x="4452874" y="3120390"/>
                  </a:cubicBezTo>
                  <a:lnTo>
                    <a:pt x="520065" y="3120390"/>
                  </a:lnTo>
                  <a:cubicBezTo>
                    <a:pt x="232791" y="3120517"/>
                    <a:pt x="0" y="2887599"/>
                    <a:pt x="0" y="2600452"/>
                  </a:cubicBezTo>
                  <a:close/>
                </a:path>
              </a:pathLst>
            </a:custGeom>
            <a:solidFill>
              <a:srgbClr val="C5E0B4"/>
            </a:solidFill>
          </p:spPr>
        </p:sp>
      </p:grpSp>
      <p:grpSp>
        <p:nvGrpSpPr>
          <p:cNvPr name="Group 5" id="5"/>
          <p:cNvGrpSpPr/>
          <p:nvPr/>
        </p:nvGrpSpPr>
        <p:grpSpPr>
          <a:xfrm rot="0">
            <a:off x="1398889" y="3044675"/>
            <a:ext cx="3363147" cy="550384"/>
            <a:chOff x="0" y="0"/>
            <a:chExt cx="4484196" cy="733846"/>
          </a:xfrm>
        </p:grpSpPr>
        <p:sp>
          <p:nvSpPr>
            <p:cNvPr name="Freeform 6" id="6"/>
            <p:cNvSpPr/>
            <p:nvPr/>
          </p:nvSpPr>
          <p:spPr>
            <a:xfrm flipH="false" flipV="false" rot="0">
              <a:off x="0" y="0"/>
              <a:ext cx="4484243" cy="733806"/>
            </a:xfrm>
            <a:custGeom>
              <a:avLst/>
              <a:gdLst/>
              <a:ahLst/>
              <a:cxnLst/>
              <a:rect r="r" b="b" t="t" l="l"/>
              <a:pathLst>
                <a:path h="733806" w="4484243">
                  <a:moveTo>
                    <a:pt x="0" y="122301"/>
                  </a:moveTo>
                  <a:cubicBezTo>
                    <a:pt x="0" y="54737"/>
                    <a:pt x="54737" y="0"/>
                    <a:pt x="122301" y="0"/>
                  </a:cubicBezTo>
                  <a:lnTo>
                    <a:pt x="4361942" y="0"/>
                  </a:lnTo>
                  <a:cubicBezTo>
                    <a:pt x="4429506" y="0"/>
                    <a:pt x="4484243" y="54737"/>
                    <a:pt x="4484243" y="122301"/>
                  </a:cubicBezTo>
                  <a:lnTo>
                    <a:pt x="4484243" y="611505"/>
                  </a:lnTo>
                  <a:cubicBezTo>
                    <a:pt x="4484243" y="679069"/>
                    <a:pt x="4429506" y="733806"/>
                    <a:pt x="4361942" y="733806"/>
                  </a:cubicBezTo>
                  <a:lnTo>
                    <a:pt x="122301" y="733806"/>
                  </a:lnTo>
                  <a:cubicBezTo>
                    <a:pt x="54737" y="733806"/>
                    <a:pt x="0" y="679069"/>
                    <a:pt x="0" y="611505"/>
                  </a:cubicBezTo>
                  <a:close/>
                </a:path>
              </a:pathLst>
            </a:custGeom>
            <a:solidFill>
              <a:srgbClr val="70AD47"/>
            </a:solidFill>
          </p:spPr>
        </p:sp>
      </p:grpSp>
      <p:sp>
        <p:nvSpPr>
          <p:cNvPr name="TextBox 7" id="7"/>
          <p:cNvSpPr txBox="true"/>
          <p:nvPr/>
        </p:nvSpPr>
        <p:spPr>
          <a:xfrm rot="0">
            <a:off x="1348740" y="660082"/>
            <a:ext cx="15590520" cy="1830229"/>
          </a:xfrm>
          <a:prstGeom prst="rect">
            <a:avLst/>
          </a:prstGeom>
        </p:spPr>
        <p:txBody>
          <a:bodyPr anchor="t" rtlCol="false" tIns="0" lIns="0" bIns="0" rIns="0">
            <a:spAutoFit/>
          </a:bodyPr>
          <a:lstStyle/>
          <a:p>
            <a:pPr algn="ctr">
              <a:lnSpc>
                <a:spcPts val="6156"/>
              </a:lnSpc>
            </a:pPr>
            <a:r>
              <a:rPr lang="en-US" b="true" sz="5700" spc="-34">
                <a:solidFill>
                  <a:srgbClr val="000000"/>
                </a:solidFill>
                <a:latin typeface="TT Rounds Condensed Bold"/>
                <a:ea typeface="TT Rounds Condensed Bold"/>
                <a:cs typeface="TT Rounds Condensed Bold"/>
                <a:sym typeface="TT Rounds Condensed Bold"/>
              </a:rPr>
              <a:t>Requerimientos funcionales </a:t>
            </a:r>
          </a:p>
        </p:txBody>
      </p:sp>
      <p:sp>
        <p:nvSpPr>
          <p:cNvPr name="TextBox 8" id="8"/>
          <p:cNvSpPr txBox="true"/>
          <p:nvPr/>
        </p:nvSpPr>
        <p:spPr>
          <a:xfrm rot="0">
            <a:off x="1413439" y="3149165"/>
            <a:ext cx="3252589" cy="411047"/>
          </a:xfrm>
          <a:prstGeom prst="rect">
            <a:avLst/>
          </a:prstGeom>
        </p:spPr>
        <p:txBody>
          <a:bodyPr anchor="t" rtlCol="false" tIns="0" lIns="0" bIns="0" rIns="0">
            <a:spAutoFit/>
          </a:bodyPr>
          <a:lstStyle/>
          <a:p>
            <a:pPr algn="l">
              <a:lnSpc>
                <a:spcPts val="2754"/>
              </a:lnSpc>
            </a:pPr>
            <a:r>
              <a:rPr lang="en-US" sz="2550" spc="23">
                <a:solidFill>
                  <a:srgbClr val="000000"/>
                </a:solidFill>
                <a:latin typeface="TT Rounds Condensed"/>
                <a:ea typeface="TT Rounds Condensed"/>
                <a:cs typeface="TT Rounds Condensed"/>
                <a:sym typeface="TT Rounds Condensed"/>
              </a:rPr>
              <a:t>Gestionar autenticación</a:t>
            </a:r>
          </a:p>
        </p:txBody>
      </p:sp>
      <p:sp>
        <p:nvSpPr>
          <p:cNvPr name="TextBox 9" id="9"/>
          <p:cNvSpPr txBox="true"/>
          <p:nvPr/>
        </p:nvSpPr>
        <p:spPr>
          <a:xfrm rot="0">
            <a:off x="1519364" y="3852415"/>
            <a:ext cx="3136347" cy="1672411"/>
          </a:xfrm>
          <a:prstGeom prst="rect">
            <a:avLst/>
          </a:prstGeom>
        </p:spPr>
        <p:txBody>
          <a:bodyPr anchor="t" rtlCol="false" tIns="0" lIns="0" bIns="0" rIns="0">
            <a:spAutoFit/>
          </a:bodyPr>
          <a:lstStyle/>
          <a:p>
            <a:pPr algn="ctr">
              <a:lnSpc>
                <a:spcPts val="2520"/>
              </a:lnSpc>
            </a:pPr>
            <a:r>
              <a:rPr lang="en-US" sz="2100" spc="-12">
                <a:solidFill>
                  <a:srgbClr val="000000"/>
                </a:solidFill>
                <a:latin typeface="TT Rounds Condensed"/>
                <a:ea typeface="TT Rounds Condensed"/>
                <a:cs typeface="TT Rounds Condensed"/>
                <a:sym typeface="TT Rounds Condensed"/>
              </a:rPr>
              <a:t>Iniciar sesión </a:t>
            </a:r>
          </a:p>
          <a:p>
            <a:pPr algn="ctr">
              <a:lnSpc>
                <a:spcPts val="2520"/>
              </a:lnSpc>
            </a:pPr>
            <a:r>
              <a:rPr lang="en-US" sz="2100" spc="-12">
                <a:solidFill>
                  <a:srgbClr val="000000"/>
                </a:solidFill>
                <a:latin typeface="TT Rounds Condensed"/>
                <a:ea typeface="TT Rounds Condensed"/>
                <a:cs typeface="TT Rounds Condensed"/>
                <a:sym typeface="TT Rounds Condensed"/>
              </a:rPr>
              <a:t>Recuperar contraseña Gestionar contraseña Controlar permisos </a:t>
            </a:r>
          </a:p>
          <a:p>
            <a:pPr algn="ctr">
              <a:lnSpc>
                <a:spcPts val="2520"/>
              </a:lnSpc>
            </a:pPr>
            <a:r>
              <a:rPr lang="en-US" sz="2100" spc="-12">
                <a:solidFill>
                  <a:srgbClr val="000000"/>
                </a:solidFill>
                <a:latin typeface="TT Rounds Condensed"/>
                <a:ea typeface="TT Rounds Condensed"/>
                <a:cs typeface="TT Rounds Condensed"/>
                <a:sym typeface="TT Rounds Condensed"/>
              </a:rPr>
              <a:t>Cambio de estado</a:t>
            </a:r>
          </a:p>
        </p:txBody>
      </p:sp>
      <p:grpSp>
        <p:nvGrpSpPr>
          <p:cNvPr name="Group 10" id="10"/>
          <p:cNvGrpSpPr/>
          <p:nvPr/>
        </p:nvGrpSpPr>
        <p:grpSpPr>
          <a:xfrm rot="0">
            <a:off x="7459342" y="3346598"/>
            <a:ext cx="3729771" cy="2340364"/>
            <a:chOff x="0" y="0"/>
            <a:chExt cx="4973028" cy="3120486"/>
          </a:xfrm>
        </p:grpSpPr>
        <p:sp>
          <p:nvSpPr>
            <p:cNvPr name="Freeform 11" id="11"/>
            <p:cNvSpPr/>
            <p:nvPr/>
          </p:nvSpPr>
          <p:spPr>
            <a:xfrm flipH="false" flipV="false" rot="0">
              <a:off x="0" y="0"/>
              <a:ext cx="4972939" cy="3120517"/>
            </a:xfrm>
            <a:custGeom>
              <a:avLst/>
              <a:gdLst/>
              <a:ahLst/>
              <a:cxnLst/>
              <a:rect r="r" b="b" t="t" l="l"/>
              <a:pathLst>
                <a:path h="3120517" w="4972939">
                  <a:moveTo>
                    <a:pt x="0" y="520065"/>
                  </a:moveTo>
                  <a:cubicBezTo>
                    <a:pt x="0" y="232791"/>
                    <a:pt x="232791" y="0"/>
                    <a:pt x="520065" y="0"/>
                  </a:cubicBezTo>
                  <a:lnTo>
                    <a:pt x="4452874" y="0"/>
                  </a:lnTo>
                  <a:cubicBezTo>
                    <a:pt x="4740148" y="0"/>
                    <a:pt x="4972939" y="232791"/>
                    <a:pt x="4972939" y="520065"/>
                  </a:cubicBezTo>
                  <a:lnTo>
                    <a:pt x="4972939" y="2600325"/>
                  </a:lnTo>
                  <a:cubicBezTo>
                    <a:pt x="4972939" y="2887599"/>
                    <a:pt x="4740148" y="3120390"/>
                    <a:pt x="4452874" y="3120390"/>
                  </a:cubicBezTo>
                  <a:lnTo>
                    <a:pt x="520065" y="3120390"/>
                  </a:lnTo>
                  <a:cubicBezTo>
                    <a:pt x="232791" y="3120517"/>
                    <a:pt x="0" y="2887599"/>
                    <a:pt x="0" y="2600452"/>
                  </a:cubicBezTo>
                  <a:close/>
                </a:path>
              </a:pathLst>
            </a:custGeom>
            <a:solidFill>
              <a:srgbClr val="C5E0B4"/>
            </a:solidFill>
          </p:spPr>
        </p:sp>
      </p:grpSp>
      <p:grpSp>
        <p:nvGrpSpPr>
          <p:cNvPr name="Group 12" id="12"/>
          <p:cNvGrpSpPr/>
          <p:nvPr/>
        </p:nvGrpSpPr>
        <p:grpSpPr>
          <a:xfrm rot="0">
            <a:off x="7653039" y="3044673"/>
            <a:ext cx="3363147" cy="550384"/>
            <a:chOff x="0" y="0"/>
            <a:chExt cx="4484196" cy="733846"/>
          </a:xfrm>
        </p:grpSpPr>
        <p:sp>
          <p:nvSpPr>
            <p:cNvPr name="Freeform 13" id="13"/>
            <p:cNvSpPr/>
            <p:nvPr/>
          </p:nvSpPr>
          <p:spPr>
            <a:xfrm flipH="false" flipV="false" rot="0">
              <a:off x="0" y="0"/>
              <a:ext cx="4484243" cy="733806"/>
            </a:xfrm>
            <a:custGeom>
              <a:avLst/>
              <a:gdLst/>
              <a:ahLst/>
              <a:cxnLst/>
              <a:rect r="r" b="b" t="t" l="l"/>
              <a:pathLst>
                <a:path h="733806" w="4484243">
                  <a:moveTo>
                    <a:pt x="0" y="122301"/>
                  </a:moveTo>
                  <a:cubicBezTo>
                    <a:pt x="0" y="54737"/>
                    <a:pt x="54737" y="0"/>
                    <a:pt x="122301" y="0"/>
                  </a:cubicBezTo>
                  <a:lnTo>
                    <a:pt x="4361942" y="0"/>
                  </a:lnTo>
                  <a:cubicBezTo>
                    <a:pt x="4429506" y="0"/>
                    <a:pt x="4484243" y="54737"/>
                    <a:pt x="4484243" y="122301"/>
                  </a:cubicBezTo>
                  <a:lnTo>
                    <a:pt x="4484243" y="611505"/>
                  </a:lnTo>
                  <a:cubicBezTo>
                    <a:pt x="4484243" y="679069"/>
                    <a:pt x="4429506" y="733806"/>
                    <a:pt x="4361942" y="733806"/>
                  </a:cubicBezTo>
                  <a:lnTo>
                    <a:pt x="122301" y="733806"/>
                  </a:lnTo>
                  <a:cubicBezTo>
                    <a:pt x="54737" y="733806"/>
                    <a:pt x="0" y="679069"/>
                    <a:pt x="0" y="611505"/>
                  </a:cubicBezTo>
                  <a:close/>
                </a:path>
              </a:pathLst>
            </a:custGeom>
            <a:solidFill>
              <a:srgbClr val="70AD47"/>
            </a:solidFill>
          </p:spPr>
        </p:sp>
      </p:grpSp>
      <p:sp>
        <p:nvSpPr>
          <p:cNvPr name="TextBox 14" id="14"/>
          <p:cNvSpPr txBox="true"/>
          <p:nvPr/>
        </p:nvSpPr>
        <p:spPr>
          <a:xfrm rot="0">
            <a:off x="7680530" y="3162103"/>
            <a:ext cx="3252589" cy="411047"/>
          </a:xfrm>
          <a:prstGeom prst="rect">
            <a:avLst/>
          </a:prstGeom>
        </p:spPr>
        <p:txBody>
          <a:bodyPr anchor="t" rtlCol="false" tIns="0" lIns="0" bIns="0" rIns="0">
            <a:spAutoFit/>
          </a:bodyPr>
          <a:lstStyle/>
          <a:p>
            <a:pPr algn="ctr">
              <a:lnSpc>
                <a:spcPts val="2754"/>
              </a:lnSpc>
            </a:pPr>
            <a:r>
              <a:rPr lang="en-US" sz="2550" spc="23">
                <a:solidFill>
                  <a:srgbClr val="000000"/>
                </a:solidFill>
                <a:latin typeface="TT Rounds Condensed"/>
                <a:ea typeface="TT Rounds Condensed"/>
                <a:cs typeface="TT Rounds Condensed"/>
                <a:sym typeface="TT Rounds Condensed"/>
              </a:rPr>
              <a:t>Gestionar usuarios</a:t>
            </a:r>
          </a:p>
        </p:txBody>
      </p:sp>
      <p:sp>
        <p:nvSpPr>
          <p:cNvPr name="TextBox 15" id="15"/>
          <p:cNvSpPr txBox="true"/>
          <p:nvPr/>
        </p:nvSpPr>
        <p:spPr>
          <a:xfrm rot="0">
            <a:off x="7773513" y="3683080"/>
            <a:ext cx="3136347" cy="1672411"/>
          </a:xfrm>
          <a:prstGeom prst="rect">
            <a:avLst/>
          </a:prstGeom>
        </p:spPr>
        <p:txBody>
          <a:bodyPr anchor="t" rtlCol="false" tIns="0" lIns="0" bIns="0" rIns="0">
            <a:spAutoFit/>
          </a:bodyPr>
          <a:lstStyle/>
          <a:p>
            <a:pPr algn="ctr">
              <a:lnSpc>
                <a:spcPts val="2520"/>
              </a:lnSpc>
            </a:pPr>
            <a:r>
              <a:rPr lang="en-US" sz="2100" spc="-12">
                <a:solidFill>
                  <a:srgbClr val="000000"/>
                </a:solidFill>
                <a:latin typeface="TT Rounds Condensed"/>
                <a:ea typeface="TT Rounds Condensed"/>
                <a:cs typeface="TT Rounds Condensed"/>
                <a:sym typeface="TT Rounds Condensed"/>
              </a:rPr>
              <a:t>Crear usuarios </a:t>
            </a:r>
          </a:p>
          <a:p>
            <a:pPr algn="ctr">
              <a:lnSpc>
                <a:spcPts val="2520"/>
              </a:lnSpc>
            </a:pPr>
            <a:r>
              <a:rPr lang="en-US" sz="2100" spc="-12">
                <a:solidFill>
                  <a:srgbClr val="000000"/>
                </a:solidFill>
                <a:latin typeface="TT Rounds Condensed"/>
                <a:ea typeface="TT Rounds Condensed"/>
                <a:cs typeface="TT Rounds Condensed"/>
                <a:sym typeface="TT Rounds Condensed"/>
              </a:rPr>
              <a:t>Editar usuarios </a:t>
            </a:r>
          </a:p>
          <a:p>
            <a:pPr algn="ctr">
              <a:lnSpc>
                <a:spcPts val="2520"/>
              </a:lnSpc>
            </a:pPr>
            <a:r>
              <a:rPr lang="en-US" sz="2100" spc="-12">
                <a:solidFill>
                  <a:srgbClr val="000000"/>
                </a:solidFill>
                <a:latin typeface="TT Rounds Condensed"/>
                <a:ea typeface="TT Rounds Condensed"/>
                <a:cs typeface="TT Rounds Condensed"/>
                <a:sym typeface="TT Rounds Condensed"/>
              </a:rPr>
              <a:t>Eliminar usuarios </a:t>
            </a:r>
          </a:p>
          <a:p>
            <a:pPr algn="ctr">
              <a:lnSpc>
                <a:spcPts val="2520"/>
              </a:lnSpc>
            </a:pPr>
            <a:r>
              <a:rPr lang="en-US" sz="2100" spc="-12">
                <a:solidFill>
                  <a:srgbClr val="000000"/>
                </a:solidFill>
                <a:latin typeface="TT Rounds Condensed"/>
                <a:ea typeface="TT Rounds Condensed"/>
                <a:cs typeface="TT Rounds Condensed"/>
                <a:sym typeface="TT Rounds Condensed"/>
              </a:rPr>
              <a:t>Consultar usuarios </a:t>
            </a:r>
          </a:p>
          <a:p>
            <a:pPr algn="ctr">
              <a:lnSpc>
                <a:spcPts val="2520"/>
              </a:lnSpc>
            </a:pPr>
            <a:r>
              <a:rPr lang="en-US" sz="2100" spc="-12">
                <a:solidFill>
                  <a:srgbClr val="000000"/>
                </a:solidFill>
                <a:latin typeface="TT Rounds Condensed"/>
                <a:ea typeface="TT Rounds Condensed"/>
                <a:cs typeface="TT Rounds Condensed"/>
                <a:sym typeface="TT Rounds Condensed"/>
              </a:rPr>
              <a:t>Asignar roles </a:t>
            </a:r>
          </a:p>
        </p:txBody>
      </p:sp>
      <p:grpSp>
        <p:nvGrpSpPr>
          <p:cNvPr name="Group 16" id="16"/>
          <p:cNvGrpSpPr/>
          <p:nvPr/>
        </p:nvGrpSpPr>
        <p:grpSpPr>
          <a:xfrm rot="0">
            <a:off x="12850854" y="3346998"/>
            <a:ext cx="4397918" cy="3111148"/>
            <a:chOff x="0" y="0"/>
            <a:chExt cx="5863890" cy="4148198"/>
          </a:xfrm>
        </p:grpSpPr>
        <p:sp>
          <p:nvSpPr>
            <p:cNvPr name="Freeform 17" id="17"/>
            <p:cNvSpPr/>
            <p:nvPr/>
          </p:nvSpPr>
          <p:spPr>
            <a:xfrm flipH="false" flipV="false" rot="0">
              <a:off x="0" y="0"/>
              <a:ext cx="5863844" cy="4148201"/>
            </a:xfrm>
            <a:custGeom>
              <a:avLst/>
              <a:gdLst/>
              <a:ahLst/>
              <a:cxnLst/>
              <a:rect r="r" b="b" t="t" l="l"/>
              <a:pathLst>
                <a:path h="4148201" w="5863844">
                  <a:moveTo>
                    <a:pt x="0" y="691388"/>
                  </a:moveTo>
                  <a:cubicBezTo>
                    <a:pt x="0" y="309499"/>
                    <a:pt x="309499" y="0"/>
                    <a:pt x="691388" y="0"/>
                  </a:cubicBezTo>
                  <a:lnTo>
                    <a:pt x="5172456" y="0"/>
                  </a:lnTo>
                  <a:cubicBezTo>
                    <a:pt x="5554345" y="0"/>
                    <a:pt x="5863844" y="309499"/>
                    <a:pt x="5863844" y="691388"/>
                  </a:cubicBezTo>
                  <a:lnTo>
                    <a:pt x="5863844" y="3456813"/>
                  </a:lnTo>
                  <a:cubicBezTo>
                    <a:pt x="5863844" y="3838702"/>
                    <a:pt x="5554345" y="4148201"/>
                    <a:pt x="5172456" y="4148201"/>
                  </a:cubicBezTo>
                  <a:lnTo>
                    <a:pt x="691388" y="4148201"/>
                  </a:lnTo>
                  <a:cubicBezTo>
                    <a:pt x="309499" y="4148201"/>
                    <a:pt x="0" y="3838702"/>
                    <a:pt x="0" y="3456813"/>
                  </a:cubicBezTo>
                  <a:close/>
                </a:path>
              </a:pathLst>
            </a:custGeom>
            <a:solidFill>
              <a:srgbClr val="C5E0B4"/>
            </a:solidFill>
          </p:spPr>
        </p:sp>
      </p:grpSp>
      <p:grpSp>
        <p:nvGrpSpPr>
          <p:cNvPr name="Group 18" id="18"/>
          <p:cNvGrpSpPr/>
          <p:nvPr/>
        </p:nvGrpSpPr>
        <p:grpSpPr>
          <a:xfrm rot="0">
            <a:off x="13389604" y="3066240"/>
            <a:ext cx="3363147" cy="550384"/>
            <a:chOff x="0" y="0"/>
            <a:chExt cx="4484196" cy="733846"/>
          </a:xfrm>
        </p:grpSpPr>
        <p:sp>
          <p:nvSpPr>
            <p:cNvPr name="Freeform 19" id="19"/>
            <p:cNvSpPr/>
            <p:nvPr/>
          </p:nvSpPr>
          <p:spPr>
            <a:xfrm flipH="false" flipV="false" rot="0">
              <a:off x="0" y="0"/>
              <a:ext cx="4484243" cy="733806"/>
            </a:xfrm>
            <a:custGeom>
              <a:avLst/>
              <a:gdLst/>
              <a:ahLst/>
              <a:cxnLst/>
              <a:rect r="r" b="b" t="t" l="l"/>
              <a:pathLst>
                <a:path h="733806" w="4484243">
                  <a:moveTo>
                    <a:pt x="0" y="122301"/>
                  </a:moveTo>
                  <a:cubicBezTo>
                    <a:pt x="0" y="54737"/>
                    <a:pt x="54737" y="0"/>
                    <a:pt x="122301" y="0"/>
                  </a:cubicBezTo>
                  <a:lnTo>
                    <a:pt x="4361942" y="0"/>
                  </a:lnTo>
                  <a:cubicBezTo>
                    <a:pt x="4429506" y="0"/>
                    <a:pt x="4484243" y="54737"/>
                    <a:pt x="4484243" y="122301"/>
                  </a:cubicBezTo>
                  <a:lnTo>
                    <a:pt x="4484243" y="611505"/>
                  </a:lnTo>
                  <a:cubicBezTo>
                    <a:pt x="4484243" y="679069"/>
                    <a:pt x="4429506" y="733806"/>
                    <a:pt x="4361942" y="733806"/>
                  </a:cubicBezTo>
                  <a:lnTo>
                    <a:pt x="122301" y="733806"/>
                  </a:lnTo>
                  <a:cubicBezTo>
                    <a:pt x="54737" y="733806"/>
                    <a:pt x="0" y="679069"/>
                    <a:pt x="0" y="611505"/>
                  </a:cubicBezTo>
                  <a:close/>
                </a:path>
              </a:pathLst>
            </a:custGeom>
            <a:solidFill>
              <a:srgbClr val="70AD47"/>
            </a:solidFill>
          </p:spPr>
        </p:sp>
      </p:grpSp>
      <p:sp>
        <p:nvSpPr>
          <p:cNvPr name="TextBox 20" id="20"/>
          <p:cNvSpPr txBox="true"/>
          <p:nvPr/>
        </p:nvSpPr>
        <p:spPr>
          <a:xfrm rot="0">
            <a:off x="13503360" y="3162105"/>
            <a:ext cx="3252590" cy="411047"/>
          </a:xfrm>
          <a:prstGeom prst="rect">
            <a:avLst/>
          </a:prstGeom>
        </p:spPr>
        <p:txBody>
          <a:bodyPr anchor="t" rtlCol="false" tIns="0" lIns="0" bIns="0" rIns="0">
            <a:spAutoFit/>
          </a:bodyPr>
          <a:lstStyle/>
          <a:p>
            <a:pPr algn="ctr">
              <a:lnSpc>
                <a:spcPts val="2754"/>
              </a:lnSpc>
            </a:pPr>
            <a:r>
              <a:rPr lang="en-US" sz="2550" spc="23">
                <a:solidFill>
                  <a:srgbClr val="000000"/>
                </a:solidFill>
                <a:latin typeface="TT Rounds Condensed"/>
                <a:ea typeface="TT Rounds Condensed"/>
                <a:cs typeface="TT Rounds Condensed"/>
                <a:sym typeface="TT Rounds Condensed"/>
              </a:rPr>
              <a:t>Gestionar tareas</a:t>
            </a:r>
          </a:p>
        </p:txBody>
      </p:sp>
      <p:sp>
        <p:nvSpPr>
          <p:cNvPr name="TextBox 21" id="21"/>
          <p:cNvSpPr txBox="true"/>
          <p:nvPr/>
        </p:nvSpPr>
        <p:spPr>
          <a:xfrm rot="0">
            <a:off x="12949362" y="3852417"/>
            <a:ext cx="4214649" cy="2297177"/>
          </a:xfrm>
          <a:prstGeom prst="rect">
            <a:avLst/>
          </a:prstGeom>
        </p:spPr>
        <p:txBody>
          <a:bodyPr anchor="t" rtlCol="false" tIns="0" lIns="0" bIns="0" rIns="0">
            <a:spAutoFit/>
          </a:bodyPr>
          <a:lstStyle/>
          <a:p>
            <a:pPr algn="ctr">
              <a:lnSpc>
                <a:spcPts val="2520"/>
              </a:lnSpc>
            </a:pPr>
            <a:r>
              <a:rPr lang="en-US" sz="2100" spc="-12">
                <a:solidFill>
                  <a:srgbClr val="000000"/>
                </a:solidFill>
                <a:latin typeface="TT Rounds Condensed"/>
                <a:ea typeface="TT Rounds Condensed"/>
                <a:cs typeface="TT Rounds Condensed"/>
                <a:sym typeface="TT Rounds Condensed"/>
              </a:rPr>
              <a:t>Asignar tareas </a:t>
            </a:r>
          </a:p>
          <a:p>
            <a:pPr algn="ctr">
              <a:lnSpc>
                <a:spcPts val="2520"/>
              </a:lnSpc>
            </a:pPr>
            <a:r>
              <a:rPr lang="en-US" sz="2100" spc="-12">
                <a:solidFill>
                  <a:srgbClr val="000000"/>
                </a:solidFill>
                <a:latin typeface="TT Rounds Condensed"/>
                <a:ea typeface="TT Rounds Condensed"/>
                <a:cs typeface="TT Rounds Condensed"/>
                <a:sym typeface="TT Rounds Condensed"/>
              </a:rPr>
              <a:t>Editar tareas </a:t>
            </a:r>
          </a:p>
          <a:p>
            <a:pPr algn="ctr">
              <a:lnSpc>
                <a:spcPts val="2520"/>
              </a:lnSpc>
            </a:pPr>
            <a:r>
              <a:rPr lang="en-US" sz="2100" spc="-12">
                <a:solidFill>
                  <a:srgbClr val="000000"/>
                </a:solidFill>
                <a:latin typeface="TT Rounds Condensed"/>
                <a:ea typeface="TT Rounds Condensed"/>
                <a:cs typeface="TT Rounds Condensed"/>
                <a:sym typeface="TT Rounds Condensed"/>
              </a:rPr>
              <a:t>Eliminar tareas </a:t>
            </a:r>
          </a:p>
          <a:p>
            <a:pPr algn="ctr">
              <a:lnSpc>
                <a:spcPts val="2520"/>
              </a:lnSpc>
            </a:pPr>
            <a:r>
              <a:rPr lang="en-US" sz="2100" spc="-12">
                <a:solidFill>
                  <a:srgbClr val="000000"/>
                </a:solidFill>
                <a:latin typeface="TT Rounds Condensed"/>
                <a:ea typeface="TT Rounds Condensed"/>
                <a:cs typeface="TT Rounds Condensed"/>
                <a:sym typeface="TT Rounds Condensed"/>
              </a:rPr>
              <a:t>Crear tareas </a:t>
            </a:r>
          </a:p>
          <a:p>
            <a:pPr algn="ctr">
              <a:lnSpc>
                <a:spcPts val="2520"/>
              </a:lnSpc>
            </a:pPr>
            <a:r>
              <a:rPr lang="en-US" sz="2100" spc="-12">
                <a:solidFill>
                  <a:srgbClr val="000000"/>
                </a:solidFill>
                <a:latin typeface="TT Rounds Condensed"/>
                <a:ea typeface="TT Rounds Condensed"/>
                <a:cs typeface="TT Rounds Condensed"/>
                <a:sym typeface="TT Rounds Condensed"/>
              </a:rPr>
              <a:t>Establecer prioridades de tareas </a:t>
            </a:r>
          </a:p>
          <a:p>
            <a:pPr algn="ctr">
              <a:lnSpc>
                <a:spcPts val="2520"/>
              </a:lnSpc>
            </a:pPr>
            <a:r>
              <a:rPr lang="en-US" sz="2100" spc="-12">
                <a:solidFill>
                  <a:srgbClr val="000000"/>
                </a:solidFill>
                <a:latin typeface="TT Rounds Condensed"/>
                <a:ea typeface="TT Rounds Condensed"/>
                <a:cs typeface="TT Rounds Condensed"/>
                <a:sym typeface="TT Rounds Condensed"/>
              </a:rPr>
              <a:t>Ofrecer visualización flexible de tareas (Calendario)</a:t>
            </a:r>
          </a:p>
        </p:txBody>
      </p:sp>
      <p:grpSp>
        <p:nvGrpSpPr>
          <p:cNvPr name="Group 22" id="22"/>
          <p:cNvGrpSpPr/>
          <p:nvPr/>
        </p:nvGrpSpPr>
        <p:grpSpPr>
          <a:xfrm rot="0">
            <a:off x="3686085" y="6754034"/>
            <a:ext cx="4697844" cy="2703790"/>
            <a:chOff x="0" y="0"/>
            <a:chExt cx="6263792" cy="3605054"/>
          </a:xfrm>
        </p:grpSpPr>
        <p:sp>
          <p:nvSpPr>
            <p:cNvPr name="Freeform 23" id="23"/>
            <p:cNvSpPr/>
            <p:nvPr/>
          </p:nvSpPr>
          <p:spPr>
            <a:xfrm flipH="false" flipV="false" rot="0">
              <a:off x="0" y="0"/>
              <a:ext cx="6263767" cy="3605022"/>
            </a:xfrm>
            <a:custGeom>
              <a:avLst/>
              <a:gdLst/>
              <a:ahLst/>
              <a:cxnLst/>
              <a:rect r="r" b="b" t="t" l="l"/>
              <a:pathLst>
                <a:path h="3605022" w="6263767">
                  <a:moveTo>
                    <a:pt x="0" y="600837"/>
                  </a:moveTo>
                  <a:cubicBezTo>
                    <a:pt x="0" y="268986"/>
                    <a:pt x="268986" y="0"/>
                    <a:pt x="600837" y="0"/>
                  </a:cubicBezTo>
                  <a:lnTo>
                    <a:pt x="5662930" y="0"/>
                  </a:lnTo>
                  <a:cubicBezTo>
                    <a:pt x="5994781" y="0"/>
                    <a:pt x="6263767" y="268986"/>
                    <a:pt x="6263767" y="600837"/>
                  </a:cubicBezTo>
                  <a:lnTo>
                    <a:pt x="6263767" y="3004185"/>
                  </a:lnTo>
                  <a:cubicBezTo>
                    <a:pt x="6263767" y="3336036"/>
                    <a:pt x="5994781" y="3605022"/>
                    <a:pt x="5662930" y="3605022"/>
                  </a:cubicBezTo>
                  <a:lnTo>
                    <a:pt x="600837" y="3605022"/>
                  </a:lnTo>
                  <a:cubicBezTo>
                    <a:pt x="268986" y="3605022"/>
                    <a:pt x="0" y="3336036"/>
                    <a:pt x="0" y="3004185"/>
                  </a:cubicBezTo>
                  <a:close/>
                </a:path>
              </a:pathLst>
            </a:custGeom>
            <a:solidFill>
              <a:srgbClr val="C5E0B4"/>
            </a:solidFill>
          </p:spPr>
        </p:sp>
      </p:grpSp>
      <p:grpSp>
        <p:nvGrpSpPr>
          <p:cNvPr name="Group 24" id="24"/>
          <p:cNvGrpSpPr/>
          <p:nvPr/>
        </p:nvGrpSpPr>
        <p:grpSpPr>
          <a:xfrm rot="0">
            <a:off x="4310304" y="6473674"/>
            <a:ext cx="3363147" cy="550384"/>
            <a:chOff x="0" y="0"/>
            <a:chExt cx="4484196" cy="733846"/>
          </a:xfrm>
        </p:grpSpPr>
        <p:sp>
          <p:nvSpPr>
            <p:cNvPr name="Freeform 25" id="25"/>
            <p:cNvSpPr/>
            <p:nvPr/>
          </p:nvSpPr>
          <p:spPr>
            <a:xfrm flipH="false" flipV="false" rot="0">
              <a:off x="0" y="0"/>
              <a:ext cx="4484243" cy="733806"/>
            </a:xfrm>
            <a:custGeom>
              <a:avLst/>
              <a:gdLst/>
              <a:ahLst/>
              <a:cxnLst/>
              <a:rect r="r" b="b" t="t" l="l"/>
              <a:pathLst>
                <a:path h="733806" w="4484243">
                  <a:moveTo>
                    <a:pt x="0" y="122301"/>
                  </a:moveTo>
                  <a:cubicBezTo>
                    <a:pt x="0" y="54737"/>
                    <a:pt x="54737" y="0"/>
                    <a:pt x="122301" y="0"/>
                  </a:cubicBezTo>
                  <a:lnTo>
                    <a:pt x="4361942" y="0"/>
                  </a:lnTo>
                  <a:cubicBezTo>
                    <a:pt x="4429506" y="0"/>
                    <a:pt x="4484243" y="54737"/>
                    <a:pt x="4484243" y="122301"/>
                  </a:cubicBezTo>
                  <a:lnTo>
                    <a:pt x="4484243" y="611505"/>
                  </a:lnTo>
                  <a:cubicBezTo>
                    <a:pt x="4484243" y="679069"/>
                    <a:pt x="4429506" y="733806"/>
                    <a:pt x="4361942" y="733806"/>
                  </a:cubicBezTo>
                  <a:lnTo>
                    <a:pt x="122301" y="733806"/>
                  </a:lnTo>
                  <a:cubicBezTo>
                    <a:pt x="54737" y="733806"/>
                    <a:pt x="0" y="679069"/>
                    <a:pt x="0" y="611505"/>
                  </a:cubicBezTo>
                  <a:close/>
                </a:path>
              </a:pathLst>
            </a:custGeom>
            <a:solidFill>
              <a:srgbClr val="70AD47"/>
            </a:solidFill>
          </p:spPr>
        </p:sp>
      </p:grpSp>
      <p:sp>
        <p:nvSpPr>
          <p:cNvPr name="TextBox 26" id="26"/>
          <p:cNvSpPr txBox="true"/>
          <p:nvPr/>
        </p:nvSpPr>
        <p:spPr>
          <a:xfrm rot="0">
            <a:off x="4424058" y="6547973"/>
            <a:ext cx="3252589" cy="411047"/>
          </a:xfrm>
          <a:prstGeom prst="rect">
            <a:avLst/>
          </a:prstGeom>
        </p:spPr>
        <p:txBody>
          <a:bodyPr anchor="t" rtlCol="false" tIns="0" lIns="0" bIns="0" rIns="0">
            <a:spAutoFit/>
          </a:bodyPr>
          <a:lstStyle/>
          <a:p>
            <a:pPr algn="ctr">
              <a:lnSpc>
                <a:spcPts val="2754"/>
              </a:lnSpc>
            </a:pPr>
            <a:r>
              <a:rPr lang="en-US" sz="2550" spc="23">
                <a:solidFill>
                  <a:srgbClr val="000000"/>
                </a:solidFill>
                <a:latin typeface="TT Rounds Condensed"/>
                <a:ea typeface="TT Rounds Condensed"/>
                <a:cs typeface="TT Rounds Condensed"/>
                <a:sym typeface="TT Rounds Condensed"/>
              </a:rPr>
              <a:t>Gestionar reportes</a:t>
            </a:r>
          </a:p>
        </p:txBody>
      </p:sp>
      <p:sp>
        <p:nvSpPr>
          <p:cNvPr name="TextBox 27" id="27"/>
          <p:cNvSpPr txBox="true"/>
          <p:nvPr/>
        </p:nvSpPr>
        <p:spPr>
          <a:xfrm rot="0">
            <a:off x="3783798" y="7259850"/>
            <a:ext cx="4516572" cy="1995577"/>
          </a:xfrm>
          <a:prstGeom prst="rect">
            <a:avLst/>
          </a:prstGeom>
        </p:spPr>
        <p:txBody>
          <a:bodyPr anchor="t" rtlCol="false" tIns="0" lIns="0" bIns="0" rIns="0">
            <a:spAutoFit/>
          </a:bodyPr>
          <a:lstStyle/>
          <a:p>
            <a:pPr algn="ctr">
              <a:lnSpc>
                <a:spcPts val="2520"/>
              </a:lnSpc>
            </a:pPr>
            <a:r>
              <a:rPr lang="en-US" sz="2100" spc="-12">
                <a:solidFill>
                  <a:srgbClr val="000000"/>
                </a:solidFill>
                <a:latin typeface="TT Rounds Condensed"/>
                <a:ea typeface="TT Rounds Condensed"/>
                <a:cs typeface="TT Rounds Condensed"/>
                <a:sym typeface="TT Rounds Condensed"/>
              </a:rPr>
              <a:t>Monitorear el progreso </a:t>
            </a:r>
          </a:p>
          <a:p>
            <a:pPr algn="ctr">
              <a:lnSpc>
                <a:spcPts val="2520"/>
              </a:lnSpc>
            </a:pPr>
            <a:r>
              <a:rPr lang="en-US" sz="2100" spc="-12">
                <a:solidFill>
                  <a:srgbClr val="000000"/>
                </a:solidFill>
                <a:latin typeface="TT Rounds Condensed"/>
                <a:ea typeface="TT Rounds Condensed"/>
                <a:cs typeface="TT Rounds Condensed"/>
                <a:sym typeface="TT Rounds Condensed"/>
              </a:rPr>
              <a:t>Enviar notificaciones y recordatorios </a:t>
            </a:r>
          </a:p>
          <a:p>
            <a:pPr algn="ctr">
              <a:lnSpc>
                <a:spcPts val="2520"/>
              </a:lnSpc>
            </a:pPr>
            <a:r>
              <a:rPr lang="en-US" sz="2100" spc="-12">
                <a:solidFill>
                  <a:srgbClr val="000000"/>
                </a:solidFill>
                <a:latin typeface="TT Rounds Condensed"/>
                <a:ea typeface="TT Rounds Condensed"/>
                <a:cs typeface="TT Rounds Condensed"/>
                <a:sym typeface="TT Rounds Condensed"/>
              </a:rPr>
              <a:t>Desactivar notificaciones y recordatorios </a:t>
            </a:r>
          </a:p>
          <a:p>
            <a:pPr algn="ctr">
              <a:lnSpc>
                <a:spcPts val="2520"/>
              </a:lnSpc>
            </a:pPr>
            <a:r>
              <a:rPr lang="en-US" sz="2100" spc="-12">
                <a:solidFill>
                  <a:srgbClr val="000000"/>
                </a:solidFill>
                <a:latin typeface="TT Rounds Condensed"/>
                <a:ea typeface="TT Rounds Condensed"/>
                <a:cs typeface="TT Rounds Condensed"/>
                <a:sym typeface="TT Rounds Condensed"/>
              </a:rPr>
              <a:t>Generar informes </a:t>
            </a:r>
          </a:p>
          <a:p>
            <a:pPr algn="ctr">
              <a:lnSpc>
                <a:spcPts val="2520"/>
              </a:lnSpc>
            </a:pPr>
            <a:r>
              <a:rPr lang="en-US" sz="2100" spc="-12">
                <a:solidFill>
                  <a:srgbClr val="000000"/>
                </a:solidFill>
                <a:latin typeface="TT Rounds Condensed"/>
                <a:ea typeface="TT Rounds Condensed"/>
                <a:cs typeface="TT Rounds Condensed"/>
                <a:sym typeface="TT Rounds Condensed"/>
              </a:rPr>
              <a:t>Exportar informes (PDF) </a:t>
            </a:r>
          </a:p>
          <a:p>
            <a:pPr algn="ctr">
              <a:lnSpc>
                <a:spcPts val="2520"/>
              </a:lnSpc>
            </a:pPr>
            <a:r>
              <a:rPr lang="en-US" sz="2100" spc="-12">
                <a:solidFill>
                  <a:srgbClr val="000000"/>
                </a:solidFill>
                <a:latin typeface="TT Rounds Condensed"/>
                <a:ea typeface="TT Rounds Condensed"/>
                <a:cs typeface="TT Rounds Condensed"/>
                <a:sym typeface="TT Rounds Condensed"/>
              </a:rPr>
              <a:t>Actualizar informes Eliminar informes</a:t>
            </a:r>
          </a:p>
        </p:txBody>
      </p:sp>
      <p:grpSp>
        <p:nvGrpSpPr>
          <p:cNvPr name="Group 28" id="28"/>
          <p:cNvGrpSpPr/>
          <p:nvPr/>
        </p:nvGrpSpPr>
        <p:grpSpPr>
          <a:xfrm rot="0">
            <a:off x="10630348" y="7177365"/>
            <a:ext cx="3729771" cy="2340365"/>
            <a:chOff x="0" y="0"/>
            <a:chExt cx="4973028" cy="3120486"/>
          </a:xfrm>
        </p:grpSpPr>
        <p:sp>
          <p:nvSpPr>
            <p:cNvPr name="Freeform 29" id="29"/>
            <p:cNvSpPr/>
            <p:nvPr/>
          </p:nvSpPr>
          <p:spPr>
            <a:xfrm flipH="false" flipV="false" rot="0">
              <a:off x="0" y="0"/>
              <a:ext cx="4972939" cy="3120517"/>
            </a:xfrm>
            <a:custGeom>
              <a:avLst/>
              <a:gdLst/>
              <a:ahLst/>
              <a:cxnLst/>
              <a:rect r="r" b="b" t="t" l="l"/>
              <a:pathLst>
                <a:path h="3120517" w="4972939">
                  <a:moveTo>
                    <a:pt x="0" y="520065"/>
                  </a:moveTo>
                  <a:cubicBezTo>
                    <a:pt x="0" y="232791"/>
                    <a:pt x="232791" y="0"/>
                    <a:pt x="520065" y="0"/>
                  </a:cubicBezTo>
                  <a:lnTo>
                    <a:pt x="4452874" y="0"/>
                  </a:lnTo>
                  <a:cubicBezTo>
                    <a:pt x="4740148" y="0"/>
                    <a:pt x="4972939" y="232791"/>
                    <a:pt x="4972939" y="520065"/>
                  </a:cubicBezTo>
                  <a:lnTo>
                    <a:pt x="4972939" y="2600325"/>
                  </a:lnTo>
                  <a:cubicBezTo>
                    <a:pt x="4972939" y="2887599"/>
                    <a:pt x="4740148" y="3120390"/>
                    <a:pt x="4452874" y="3120390"/>
                  </a:cubicBezTo>
                  <a:lnTo>
                    <a:pt x="520065" y="3120390"/>
                  </a:lnTo>
                  <a:cubicBezTo>
                    <a:pt x="232791" y="3120517"/>
                    <a:pt x="0" y="2887599"/>
                    <a:pt x="0" y="2600452"/>
                  </a:cubicBezTo>
                  <a:close/>
                </a:path>
              </a:pathLst>
            </a:custGeom>
            <a:solidFill>
              <a:srgbClr val="C5E0B4"/>
            </a:solidFill>
          </p:spPr>
        </p:sp>
      </p:grpSp>
      <p:grpSp>
        <p:nvGrpSpPr>
          <p:cNvPr name="Group 30" id="30"/>
          <p:cNvGrpSpPr/>
          <p:nvPr/>
        </p:nvGrpSpPr>
        <p:grpSpPr>
          <a:xfrm rot="0">
            <a:off x="10802878" y="6875440"/>
            <a:ext cx="3363147" cy="550384"/>
            <a:chOff x="0" y="0"/>
            <a:chExt cx="4484196" cy="733846"/>
          </a:xfrm>
        </p:grpSpPr>
        <p:sp>
          <p:nvSpPr>
            <p:cNvPr name="Freeform 31" id="31"/>
            <p:cNvSpPr/>
            <p:nvPr/>
          </p:nvSpPr>
          <p:spPr>
            <a:xfrm flipH="false" flipV="false" rot="0">
              <a:off x="0" y="0"/>
              <a:ext cx="4484243" cy="733806"/>
            </a:xfrm>
            <a:custGeom>
              <a:avLst/>
              <a:gdLst/>
              <a:ahLst/>
              <a:cxnLst/>
              <a:rect r="r" b="b" t="t" l="l"/>
              <a:pathLst>
                <a:path h="733806" w="4484243">
                  <a:moveTo>
                    <a:pt x="0" y="122301"/>
                  </a:moveTo>
                  <a:cubicBezTo>
                    <a:pt x="0" y="54737"/>
                    <a:pt x="54737" y="0"/>
                    <a:pt x="122301" y="0"/>
                  </a:cubicBezTo>
                  <a:lnTo>
                    <a:pt x="4361942" y="0"/>
                  </a:lnTo>
                  <a:cubicBezTo>
                    <a:pt x="4429506" y="0"/>
                    <a:pt x="4484243" y="54737"/>
                    <a:pt x="4484243" y="122301"/>
                  </a:cubicBezTo>
                  <a:lnTo>
                    <a:pt x="4484243" y="611505"/>
                  </a:lnTo>
                  <a:cubicBezTo>
                    <a:pt x="4484243" y="679069"/>
                    <a:pt x="4429506" y="733806"/>
                    <a:pt x="4361942" y="733806"/>
                  </a:cubicBezTo>
                  <a:lnTo>
                    <a:pt x="122301" y="733806"/>
                  </a:lnTo>
                  <a:cubicBezTo>
                    <a:pt x="54737" y="733806"/>
                    <a:pt x="0" y="679069"/>
                    <a:pt x="0" y="611505"/>
                  </a:cubicBezTo>
                  <a:close/>
                </a:path>
              </a:pathLst>
            </a:custGeom>
            <a:solidFill>
              <a:srgbClr val="70AD47"/>
            </a:solidFill>
          </p:spPr>
        </p:sp>
      </p:grpSp>
      <p:sp>
        <p:nvSpPr>
          <p:cNvPr name="TextBox 32" id="32"/>
          <p:cNvSpPr txBox="true"/>
          <p:nvPr/>
        </p:nvSpPr>
        <p:spPr>
          <a:xfrm rot="0">
            <a:off x="10916632" y="6949739"/>
            <a:ext cx="3252590" cy="411046"/>
          </a:xfrm>
          <a:prstGeom prst="rect">
            <a:avLst/>
          </a:prstGeom>
        </p:spPr>
        <p:txBody>
          <a:bodyPr anchor="t" rtlCol="false" tIns="0" lIns="0" bIns="0" rIns="0">
            <a:spAutoFit/>
          </a:bodyPr>
          <a:lstStyle/>
          <a:p>
            <a:pPr algn="ctr">
              <a:lnSpc>
                <a:spcPts val="2754"/>
              </a:lnSpc>
            </a:pPr>
            <a:r>
              <a:rPr lang="en-US" sz="2550" spc="23">
                <a:solidFill>
                  <a:srgbClr val="000000"/>
                </a:solidFill>
                <a:latin typeface="TT Rounds Condensed"/>
                <a:ea typeface="TT Rounds Condensed"/>
                <a:cs typeface="TT Rounds Condensed"/>
                <a:sym typeface="TT Rounds Condensed"/>
              </a:rPr>
              <a:t>Gestionar chat</a:t>
            </a:r>
          </a:p>
        </p:txBody>
      </p:sp>
      <p:sp>
        <p:nvSpPr>
          <p:cNvPr name="TextBox 33" id="33"/>
          <p:cNvSpPr txBox="true"/>
          <p:nvPr/>
        </p:nvSpPr>
        <p:spPr>
          <a:xfrm rot="0">
            <a:off x="10233240" y="7683181"/>
            <a:ext cx="4495006" cy="1672411"/>
          </a:xfrm>
          <a:prstGeom prst="rect">
            <a:avLst/>
          </a:prstGeom>
        </p:spPr>
        <p:txBody>
          <a:bodyPr anchor="t" rtlCol="false" tIns="0" lIns="0" bIns="0" rIns="0">
            <a:spAutoFit/>
          </a:bodyPr>
          <a:lstStyle/>
          <a:p>
            <a:pPr algn="ctr">
              <a:lnSpc>
                <a:spcPts val="2520"/>
              </a:lnSpc>
            </a:pPr>
            <a:r>
              <a:rPr lang="en-US" sz="2100" spc="-12">
                <a:solidFill>
                  <a:srgbClr val="000000"/>
                </a:solidFill>
                <a:latin typeface="TT Rounds Condensed"/>
                <a:ea typeface="TT Rounds Condensed"/>
                <a:cs typeface="TT Rounds Condensed"/>
                <a:sym typeface="TT Rounds Condensed"/>
              </a:rPr>
              <a:t>Crear grupos </a:t>
            </a:r>
          </a:p>
          <a:p>
            <a:pPr algn="ctr">
              <a:lnSpc>
                <a:spcPts val="2520"/>
              </a:lnSpc>
            </a:pPr>
            <a:r>
              <a:rPr lang="en-US" sz="2100" spc="-12">
                <a:solidFill>
                  <a:srgbClr val="000000"/>
                </a:solidFill>
                <a:latin typeface="TT Rounds Condensed"/>
                <a:ea typeface="TT Rounds Condensed"/>
                <a:cs typeface="TT Rounds Condensed"/>
                <a:sym typeface="TT Rounds Condensed"/>
              </a:rPr>
              <a:t>Enviar mensajes entre usuarios </a:t>
            </a:r>
          </a:p>
          <a:p>
            <a:pPr algn="ctr">
              <a:lnSpc>
                <a:spcPts val="2520"/>
              </a:lnSpc>
            </a:pPr>
            <a:r>
              <a:rPr lang="en-US" sz="2100" spc="-12">
                <a:solidFill>
                  <a:srgbClr val="000000"/>
                </a:solidFill>
                <a:latin typeface="TT Rounds Condensed"/>
                <a:ea typeface="TT Rounds Condensed"/>
                <a:cs typeface="TT Rounds Condensed"/>
                <a:sym typeface="TT Rounds Condensed"/>
              </a:rPr>
              <a:t>Implementar envío de archivos </a:t>
            </a:r>
          </a:p>
          <a:p>
            <a:pPr algn="ctr">
              <a:lnSpc>
                <a:spcPts val="2520"/>
              </a:lnSpc>
            </a:pPr>
            <a:r>
              <a:rPr lang="en-US" sz="2100" spc="-12">
                <a:solidFill>
                  <a:srgbClr val="000000"/>
                </a:solidFill>
                <a:latin typeface="TT Rounds Condensed"/>
                <a:ea typeface="TT Rounds Condensed"/>
                <a:cs typeface="TT Rounds Condensed"/>
                <a:sym typeface="TT Rounds Condensed"/>
              </a:rPr>
              <a:t>Notificar sobre mensajes </a:t>
            </a:r>
          </a:p>
          <a:p>
            <a:pPr algn="ctr">
              <a:lnSpc>
                <a:spcPts val="2520"/>
              </a:lnSpc>
            </a:pPr>
            <a:r>
              <a:rPr lang="en-US" sz="2100" spc="-12">
                <a:solidFill>
                  <a:srgbClr val="000000"/>
                </a:solidFill>
                <a:latin typeface="TT Rounds Condensed"/>
                <a:ea typeface="TT Rounds Condensed"/>
                <a:cs typeface="TT Rounds Condensed"/>
                <a:sym typeface="TT Rounds Condensed"/>
              </a:rPr>
              <a:t>Eliminar chat</a:t>
            </a:r>
          </a:p>
        </p:txBody>
      </p:sp>
    </p:spTree>
  </p:cSld>
  <p:clrMapOvr>
    <a:masterClrMapping/>
  </p:clrMapOvr>
  <p:transition spd="fast">
    <p:fade/>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7178584" y="3152505"/>
            <a:ext cx="3945431" cy="5230214"/>
            <a:chOff x="0" y="0"/>
            <a:chExt cx="5260574" cy="6973618"/>
          </a:xfrm>
        </p:grpSpPr>
        <p:sp>
          <p:nvSpPr>
            <p:cNvPr name="Freeform 4" id="4"/>
            <p:cNvSpPr/>
            <p:nvPr/>
          </p:nvSpPr>
          <p:spPr>
            <a:xfrm flipH="false" flipV="false" rot="0">
              <a:off x="0" y="0"/>
              <a:ext cx="5260594" cy="6973697"/>
            </a:xfrm>
            <a:custGeom>
              <a:avLst/>
              <a:gdLst/>
              <a:ahLst/>
              <a:cxnLst/>
              <a:rect r="r" b="b" t="t" l="l"/>
              <a:pathLst>
                <a:path h="6973697" w="5260594">
                  <a:moveTo>
                    <a:pt x="0" y="876808"/>
                  </a:moveTo>
                  <a:cubicBezTo>
                    <a:pt x="0" y="392557"/>
                    <a:pt x="392557" y="0"/>
                    <a:pt x="876808" y="0"/>
                  </a:cubicBezTo>
                  <a:lnTo>
                    <a:pt x="4383786" y="0"/>
                  </a:lnTo>
                  <a:cubicBezTo>
                    <a:pt x="4868037" y="0"/>
                    <a:pt x="5260594" y="392557"/>
                    <a:pt x="5260594" y="876808"/>
                  </a:cubicBezTo>
                  <a:lnTo>
                    <a:pt x="5260594" y="6096889"/>
                  </a:lnTo>
                  <a:cubicBezTo>
                    <a:pt x="5260594" y="6581140"/>
                    <a:pt x="4868037" y="6973697"/>
                    <a:pt x="4383786" y="6973697"/>
                  </a:cubicBezTo>
                  <a:lnTo>
                    <a:pt x="876808" y="6973697"/>
                  </a:lnTo>
                  <a:cubicBezTo>
                    <a:pt x="392557" y="6973570"/>
                    <a:pt x="0" y="6581013"/>
                    <a:pt x="0" y="6096889"/>
                  </a:cubicBezTo>
                  <a:close/>
                </a:path>
              </a:pathLst>
            </a:custGeom>
            <a:solidFill>
              <a:srgbClr val="C5E0B4"/>
            </a:solidFill>
          </p:spPr>
        </p:sp>
      </p:grpSp>
      <p:sp>
        <p:nvSpPr>
          <p:cNvPr name="TextBox 5" id="5"/>
          <p:cNvSpPr txBox="true"/>
          <p:nvPr/>
        </p:nvSpPr>
        <p:spPr>
          <a:xfrm rot="0">
            <a:off x="1348740" y="660082"/>
            <a:ext cx="15590520" cy="1830229"/>
          </a:xfrm>
          <a:prstGeom prst="rect">
            <a:avLst/>
          </a:prstGeom>
        </p:spPr>
        <p:txBody>
          <a:bodyPr anchor="t" rtlCol="false" tIns="0" lIns="0" bIns="0" rIns="0">
            <a:spAutoFit/>
          </a:bodyPr>
          <a:lstStyle/>
          <a:p>
            <a:pPr algn="ctr">
              <a:lnSpc>
                <a:spcPts val="6156"/>
              </a:lnSpc>
            </a:pPr>
            <a:r>
              <a:rPr lang="en-US" b="true" sz="5700" spc="-34">
                <a:solidFill>
                  <a:srgbClr val="000000"/>
                </a:solidFill>
                <a:latin typeface="TT Rounds Condensed Bold"/>
                <a:ea typeface="TT Rounds Condensed Bold"/>
                <a:cs typeface="TT Rounds Condensed Bold"/>
                <a:sym typeface="TT Rounds Condensed Bold"/>
              </a:rPr>
              <a:t>Requerimientos no funcionales </a:t>
            </a:r>
          </a:p>
        </p:txBody>
      </p:sp>
      <p:sp>
        <p:nvSpPr>
          <p:cNvPr name="TextBox 6" id="6"/>
          <p:cNvSpPr txBox="true"/>
          <p:nvPr/>
        </p:nvSpPr>
        <p:spPr>
          <a:xfrm rot="0">
            <a:off x="7581324" y="3623616"/>
            <a:ext cx="3144762" cy="4336065"/>
          </a:xfrm>
          <a:prstGeom prst="rect">
            <a:avLst/>
          </a:prstGeom>
        </p:spPr>
        <p:txBody>
          <a:bodyPr anchor="t" rtlCol="false" tIns="0" lIns="0" bIns="0" rIns="0">
            <a:spAutoFit/>
          </a:bodyPr>
          <a:lstStyle/>
          <a:p>
            <a:pPr algn="l" marL="542925" indent="-271462" lvl="1">
              <a:lnSpc>
                <a:spcPts val="3240"/>
              </a:lnSpc>
              <a:buAutoNum type="arabicPeriod" startAt="1"/>
            </a:pPr>
            <a:r>
              <a:rPr lang="en-US" sz="3000" spc="-18">
                <a:solidFill>
                  <a:srgbClr val="000000"/>
                </a:solidFill>
                <a:latin typeface="TT Rounds Condensed"/>
                <a:ea typeface="TT Rounds Condensed"/>
                <a:cs typeface="TT Rounds Condensed"/>
                <a:sym typeface="TT Rounds Condensed"/>
              </a:rPr>
              <a:t>Seguridad </a:t>
            </a:r>
          </a:p>
          <a:p>
            <a:pPr algn="l" marL="542925" indent="-271462" lvl="1">
              <a:lnSpc>
                <a:spcPts val="3240"/>
              </a:lnSpc>
              <a:buAutoNum type="arabicPeriod" startAt="1"/>
            </a:pPr>
            <a:r>
              <a:rPr lang="en-US" sz="3000" spc="-18">
                <a:solidFill>
                  <a:srgbClr val="000000"/>
                </a:solidFill>
                <a:latin typeface="TT Rounds Condensed"/>
                <a:ea typeface="TT Rounds Condensed"/>
                <a:cs typeface="TT Rounds Condensed"/>
                <a:sym typeface="TT Rounds Condensed"/>
              </a:rPr>
              <a:t>Rendimiento </a:t>
            </a:r>
          </a:p>
          <a:p>
            <a:pPr algn="l" marL="542925" indent="-271462" lvl="1">
              <a:lnSpc>
                <a:spcPts val="3240"/>
              </a:lnSpc>
              <a:buAutoNum type="arabicPeriod" startAt="1"/>
            </a:pPr>
            <a:r>
              <a:rPr lang="en-US" sz="3000" spc="-18">
                <a:solidFill>
                  <a:srgbClr val="000000"/>
                </a:solidFill>
                <a:latin typeface="TT Rounds Condensed"/>
                <a:ea typeface="TT Rounds Condensed"/>
                <a:cs typeface="TT Rounds Condensed"/>
                <a:sym typeface="TT Rounds Condensed"/>
              </a:rPr>
              <a:t>Compatibilidad </a:t>
            </a:r>
          </a:p>
          <a:p>
            <a:pPr algn="l" marL="542925" indent="-271462" lvl="1">
              <a:lnSpc>
                <a:spcPts val="3240"/>
              </a:lnSpc>
              <a:buAutoNum type="arabicPeriod" startAt="1"/>
            </a:pPr>
            <a:r>
              <a:rPr lang="en-US" sz="3000" spc="-18">
                <a:solidFill>
                  <a:srgbClr val="000000"/>
                </a:solidFill>
                <a:latin typeface="TT Rounds Condensed"/>
                <a:ea typeface="TT Rounds Condensed"/>
                <a:cs typeface="TT Rounds Condensed"/>
                <a:sym typeface="TT Rounds Condensed"/>
              </a:rPr>
              <a:t>Fiabilidad </a:t>
            </a:r>
          </a:p>
          <a:p>
            <a:pPr algn="l" marL="542925" indent="-271462" lvl="1">
              <a:lnSpc>
                <a:spcPts val="3240"/>
              </a:lnSpc>
              <a:buAutoNum type="arabicPeriod" startAt="1"/>
            </a:pPr>
            <a:r>
              <a:rPr lang="en-US" sz="3000" spc="-18">
                <a:solidFill>
                  <a:srgbClr val="000000"/>
                </a:solidFill>
                <a:latin typeface="TT Rounds Condensed"/>
                <a:ea typeface="TT Rounds Condensed"/>
                <a:cs typeface="TT Rounds Condensed"/>
                <a:sym typeface="TT Rounds Condensed"/>
              </a:rPr>
              <a:t>Usabilidad </a:t>
            </a:r>
          </a:p>
          <a:p>
            <a:pPr algn="l" marL="542925" indent="-271462" lvl="1">
              <a:lnSpc>
                <a:spcPts val="3240"/>
              </a:lnSpc>
              <a:buAutoNum type="arabicPeriod" startAt="1"/>
            </a:pPr>
            <a:r>
              <a:rPr lang="en-US" sz="3000" spc="-18">
                <a:solidFill>
                  <a:srgbClr val="000000"/>
                </a:solidFill>
                <a:latin typeface="TT Rounds Condensed"/>
                <a:ea typeface="TT Rounds Condensed"/>
                <a:cs typeface="TT Rounds Condensed"/>
                <a:sym typeface="TT Rounds Condensed"/>
              </a:rPr>
              <a:t>Escalabilidad </a:t>
            </a:r>
          </a:p>
          <a:p>
            <a:pPr algn="l" marL="542925" indent="-271462" lvl="1">
              <a:lnSpc>
                <a:spcPts val="3240"/>
              </a:lnSpc>
              <a:buAutoNum type="arabicPeriod" startAt="1"/>
            </a:pPr>
            <a:r>
              <a:rPr lang="en-US" sz="3000" spc="-18">
                <a:solidFill>
                  <a:srgbClr val="000000"/>
                </a:solidFill>
                <a:latin typeface="TT Rounds Condensed"/>
                <a:ea typeface="TT Rounds Condensed"/>
                <a:cs typeface="TT Rounds Condensed"/>
                <a:sym typeface="TT Rounds Condensed"/>
              </a:rPr>
              <a:t>Mantenibilidad</a:t>
            </a:r>
            <a:r>
              <a:rPr lang="en-US" sz="3000" spc="-18">
                <a:solidFill>
                  <a:srgbClr val="000000"/>
                </a:solidFill>
                <a:latin typeface="TT Rounds Condensed"/>
                <a:ea typeface="TT Rounds Condensed"/>
                <a:cs typeface="TT Rounds Condensed"/>
                <a:sym typeface="TT Rounds Condensed"/>
              </a:rPr>
              <a:t> </a:t>
            </a:r>
          </a:p>
          <a:p>
            <a:pPr algn="l" marL="542925" indent="-271462" lvl="1">
              <a:lnSpc>
                <a:spcPts val="3240"/>
              </a:lnSpc>
            </a:pPr>
          </a:p>
        </p:txBody>
      </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348740" y="660082"/>
            <a:ext cx="15590520" cy="1830229"/>
          </a:xfrm>
          <a:prstGeom prst="rect">
            <a:avLst/>
          </a:prstGeom>
        </p:spPr>
        <p:txBody>
          <a:bodyPr anchor="t" rtlCol="false" tIns="0" lIns="0" bIns="0" rIns="0">
            <a:spAutoFit/>
          </a:bodyPr>
          <a:lstStyle/>
          <a:p>
            <a:pPr algn="ctr">
              <a:lnSpc>
                <a:spcPts val="6156"/>
              </a:lnSpc>
            </a:pPr>
            <a:r>
              <a:rPr lang="en-US" b="true" sz="5700" spc="-34">
                <a:solidFill>
                  <a:srgbClr val="000000"/>
                </a:solidFill>
                <a:latin typeface="TT Rounds Condensed Bold"/>
                <a:ea typeface="TT Rounds Condensed Bold"/>
                <a:cs typeface="TT Rounds Condensed Bold"/>
                <a:sym typeface="TT Rounds Condensed Bold"/>
              </a:rPr>
              <a:t>Diagrama de Casos de uso </a:t>
            </a:r>
          </a:p>
        </p:txBody>
      </p:sp>
      <p:sp>
        <p:nvSpPr>
          <p:cNvPr name="Freeform 4" id="4" descr="Diagrama  Descripción generada automáticamente"/>
          <p:cNvSpPr/>
          <p:nvPr/>
        </p:nvSpPr>
        <p:spPr>
          <a:xfrm flipH="false" flipV="false" rot="0">
            <a:off x="5608576" y="2313072"/>
            <a:ext cx="6907929" cy="7721336"/>
          </a:xfrm>
          <a:custGeom>
            <a:avLst/>
            <a:gdLst/>
            <a:ahLst/>
            <a:cxnLst/>
            <a:rect r="r" b="b" t="t" l="l"/>
            <a:pathLst>
              <a:path h="7721336" w="6907929">
                <a:moveTo>
                  <a:pt x="0" y="0"/>
                </a:moveTo>
                <a:lnTo>
                  <a:pt x="6907930" y="0"/>
                </a:lnTo>
                <a:lnTo>
                  <a:pt x="6907930" y="7721336"/>
                </a:lnTo>
                <a:lnTo>
                  <a:pt x="0" y="7721336"/>
                </a:lnTo>
                <a:lnTo>
                  <a:pt x="0" y="0"/>
                </a:lnTo>
                <a:close/>
              </a:path>
            </a:pathLst>
          </a:custGeom>
          <a:blipFill>
            <a:blip r:embed="rId3"/>
            <a:stretch>
              <a:fillRect l="-1087" t="0" r="-1956" b="-30394"/>
            </a:stretch>
          </a:blipFill>
        </p:spPr>
      </p:sp>
    </p:spTree>
  </p:cSld>
  <p:clrMapOvr>
    <a:masterClrMapping/>
  </p:clrMapOvr>
  <p:transition spd="fast">
    <p:fade/>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348740" y="660082"/>
            <a:ext cx="15590520" cy="1830229"/>
          </a:xfrm>
          <a:prstGeom prst="rect">
            <a:avLst/>
          </a:prstGeom>
        </p:spPr>
        <p:txBody>
          <a:bodyPr anchor="t" rtlCol="false" tIns="0" lIns="0" bIns="0" rIns="0">
            <a:spAutoFit/>
          </a:bodyPr>
          <a:lstStyle/>
          <a:p>
            <a:pPr algn="ctr">
              <a:lnSpc>
                <a:spcPts val="6156"/>
              </a:lnSpc>
            </a:pPr>
            <a:r>
              <a:rPr lang="en-US" b="true" sz="5700" spc="-34">
                <a:solidFill>
                  <a:srgbClr val="000000"/>
                </a:solidFill>
                <a:latin typeface="TT Rounds Condensed Bold"/>
                <a:ea typeface="TT Rounds Condensed Bold"/>
                <a:cs typeface="TT Rounds Condensed Bold"/>
                <a:sym typeface="TT Rounds Condensed Bold"/>
              </a:rPr>
              <a:t>Mockup</a:t>
            </a:r>
          </a:p>
        </p:txBody>
      </p:sp>
      <p:sp>
        <p:nvSpPr>
          <p:cNvPr name="Freeform 4" id="4"/>
          <p:cNvSpPr/>
          <p:nvPr/>
        </p:nvSpPr>
        <p:spPr>
          <a:xfrm flipH="false" flipV="false" rot="0">
            <a:off x="2153907" y="2675806"/>
            <a:ext cx="5569431" cy="3123842"/>
          </a:xfrm>
          <a:custGeom>
            <a:avLst/>
            <a:gdLst/>
            <a:ahLst/>
            <a:cxnLst/>
            <a:rect r="r" b="b" t="t" l="l"/>
            <a:pathLst>
              <a:path h="3123842" w="5569431">
                <a:moveTo>
                  <a:pt x="0" y="0"/>
                </a:moveTo>
                <a:lnTo>
                  <a:pt x="5569431" y="0"/>
                </a:lnTo>
                <a:lnTo>
                  <a:pt x="5569431" y="3123842"/>
                </a:lnTo>
                <a:lnTo>
                  <a:pt x="0" y="3123842"/>
                </a:lnTo>
                <a:lnTo>
                  <a:pt x="0" y="0"/>
                </a:lnTo>
                <a:close/>
              </a:path>
            </a:pathLst>
          </a:custGeom>
          <a:blipFill>
            <a:blip r:embed="rId3"/>
            <a:stretch>
              <a:fillRect l="0" t="-122" r="0" b="-122"/>
            </a:stretch>
          </a:blipFill>
        </p:spPr>
      </p:sp>
      <p:sp>
        <p:nvSpPr>
          <p:cNvPr name="Freeform 5" id="5"/>
          <p:cNvSpPr/>
          <p:nvPr/>
        </p:nvSpPr>
        <p:spPr>
          <a:xfrm flipH="false" flipV="false" rot="0">
            <a:off x="9896250" y="2812346"/>
            <a:ext cx="5569161" cy="3109555"/>
          </a:xfrm>
          <a:custGeom>
            <a:avLst/>
            <a:gdLst/>
            <a:ahLst/>
            <a:cxnLst/>
            <a:rect r="r" b="b" t="t" l="l"/>
            <a:pathLst>
              <a:path h="3109555" w="5569161">
                <a:moveTo>
                  <a:pt x="0" y="0"/>
                </a:moveTo>
                <a:lnTo>
                  <a:pt x="5569161" y="0"/>
                </a:lnTo>
                <a:lnTo>
                  <a:pt x="5569161" y="3109555"/>
                </a:lnTo>
                <a:lnTo>
                  <a:pt x="0" y="3109555"/>
                </a:lnTo>
                <a:lnTo>
                  <a:pt x="0" y="0"/>
                </a:lnTo>
                <a:close/>
              </a:path>
            </a:pathLst>
          </a:custGeom>
          <a:blipFill>
            <a:blip r:embed="rId4"/>
            <a:stretch>
              <a:fillRect l="0" t="-123" r="0" b="-123"/>
            </a:stretch>
          </a:blipFill>
        </p:spPr>
      </p:sp>
      <p:sp>
        <p:nvSpPr>
          <p:cNvPr name="Freeform 6" id="6"/>
          <p:cNvSpPr/>
          <p:nvPr/>
        </p:nvSpPr>
        <p:spPr>
          <a:xfrm flipH="false" flipV="false" rot="0">
            <a:off x="9896250" y="6377886"/>
            <a:ext cx="5569161" cy="3138399"/>
          </a:xfrm>
          <a:custGeom>
            <a:avLst/>
            <a:gdLst/>
            <a:ahLst/>
            <a:cxnLst/>
            <a:rect r="r" b="b" t="t" l="l"/>
            <a:pathLst>
              <a:path h="3138399" w="5569161">
                <a:moveTo>
                  <a:pt x="0" y="0"/>
                </a:moveTo>
                <a:lnTo>
                  <a:pt x="5569161" y="0"/>
                </a:lnTo>
                <a:lnTo>
                  <a:pt x="5569161" y="3138399"/>
                </a:lnTo>
                <a:lnTo>
                  <a:pt x="0" y="3138399"/>
                </a:lnTo>
                <a:lnTo>
                  <a:pt x="0" y="0"/>
                </a:lnTo>
                <a:close/>
              </a:path>
            </a:pathLst>
          </a:custGeom>
          <a:blipFill>
            <a:blip r:embed="rId5"/>
            <a:stretch>
              <a:fillRect l="-423" t="0" r="-423" b="0"/>
            </a:stretch>
          </a:blipFill>
        </p:spPr>
      </p:sp>
      <p:sp>
        <p:nvSpPr>
          <p:cNvPr name="Freeform 7" id="7"/>
          <p:cNvSpPr/>
          <p:nvPr/>
        </p:nvSpPr>
        <p:spPr>
          <a:xfrm flipH="false" flipV="false" rot="0">
            <a:off x="2161186" y="6471431"/>
            <a:ext cx="5576439" cy="3123842"/>
          </a:xfrm>
          <a:custGeom>
            <a:avLst/>
            <a:gdLst/>
            <a:ahLst/>
            <a:cxnLst/>
            <a:rect r="r" b="b" t="t" l="l"/>
            <a:pathLst>
              <a:path h="3123842" w="5576439">
                <a:moveTo>
                  <a:pt x="0" y="0"/>
                </a:moveTo>
                <a:lnTo>
                  <a:pt x="5576439" y="0"/>
                </a:lnTo>
                <a:lnTo>
                  <a:pt x="5576439" y="3123841"/>
                </a:lnTo>
                <a:lnTo>
                  <a:pt x="0" y="3123841"/>
                </a:lnTo>
                <a:lnTo>
                  <a:pt x="0" y="0"/>
                </a:lnTo>
                <a:close/>
              </a:path>
            </a:pathLst>
          </a:custGeom>
          <a:blipFill>
            <a:blip r:embed="rId6"/>
            <a:stretch>
              <a:fillRect l="0" t="-91" r="0" b="-91"/>
            </a:stretch>
          </a:blipFill>
        </p:spPr>
      </p:sp>
    </p:spTree>
  </p:cSld>
  <p:clrMapOvr>
    <a:masterClrMapping/>
  </p:clrMapOvr>
  <p:transition spd="fast">
    <p:fade/>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348740" y="660082"/>
            <a:ext cx="15590520" cy="1830229"/>
          </a:xfrm>
          <a:prstGeom prst="rect">
            <a:avLst/>
          </a:prstGeom>
        </p:spPr>
        <p:txBody>
          <a:bodyPr anchor="t" rtlCol="false" tIns="0" lIns="0" bIns="0" rIns="0">
            <a:spAutoFit/>
          </a:bodyPr>
          <a:lstStyle/>
          <a:p>
            <a:pPr algn="ctr">
              <a:lnSpc>
                <a:spcPts val="6156"/>
              </a:lnSpc>
            </a:pPr>
            <a:r>
              <a:rPr lang="en-US" b="true" sz="5700" spc="-34">
                <a:solidFill>
                  <a:srgbClr val="000000"/>
                </a:solidFill>
                <a:latin typeface="TT Rounds Condensed Bold"/>
                <a:ea typeface="TT Rounds Condensed Bold"/>
                <a:cs typeface="TT Rounds Condensed Bold"/>
                <a:sym typeface="TT Rounds Condensed Bold"/>
              </a:rPr>
              <a:t>Ficha técnica</a:t>
            </a:r>
          </a:p>
        </p:txBody>
      </p:sp>
      <p:sp>
        <p:nvSpPr>
          <p:cNvPr name="Freeform 4" id="4" descr="Interfaz de usuario gráfica, Aplicación  Descripción generada automáticamente"/>
          <p:cNvSpPr/>
          <p:nvPr/>
        </p:nvSpPr>
        <p:spPr>
          <a:xfrm flipH="false" flipV="false" rot="0">
            <a:off x="691815" y="3365579"/>
            <a:ext cx="9174081" cy="5044749"/>
          </a:xfrm>
          <a:custGeom>
            <a:avLst/>
            <a:gdLst/>
            <a:ahLst/>
            <a:cxnLst/>
            <a:rect r="r" b="b" t="t" l="l"/>
            <a:pathLst>
              <a:path h="5044749" w="9174081">
                <a:moveTo>
                  <a:pt x="0" y="0"/>
                </a:moveTo>
                <a:lnTo>
                  <a:pt x="9174081" y="0"/>
                </a:lnTo>
                <a:lnTo>
                  <a:pt x="9174081" y="5044749"/>
                </a:lnTo>
                <a:lnTo>
                  <a:pt x="0" y="5044749"/>
                </a:lnTo>
                <a:lnTo>
                  <a:pt x="0" y="0"/>
                </a:lnTo>
                <a:close/>
              </a:path>
            </a:pathLst>
          </a:custGeom>
          <a:blipFill>
            <a:blip r:embed="rId3"/>
            <a:stretch>
              <a:fillRect l="-17" t="0" r="-17" b="0"/>
            </a:stretch>
          </a:blipFill>
        </p:spPr>
      </p:sp>
      <p:sp>
        <p:nvSpPr>
          <p:cNvPr name="Freeform 5" id="5" descr="Interfaz de usuario gráfica, Aplicación, Tabla  Descripción generada automáticamente"/>
          <p:cNvSpPr/>
          <p:nvPr/>
        </p:nvSpPr>
        <p:spPr>
          <a:xfrm flipH="false" flipV="false" rot="0">
            <a:off x="10615236" y="2341648"/>
            <a:ext cx="6712871" cy="3738813"/>
          </a:xfrm>
          <a:custGeom>
            <a:avLst/>
            <a:gdLst/>
            <a:ahLst/>
            <a:cxnLst/>
            <a:rect r="r" b="b" t="t" l="l"/>
            <a:pathLst>
              <a:path h="3738813" w="6712871">
                <a:moveTo>
                  <a:pt x="0" y="0"/>
                </a:moveTo>
                <a:lnTo>
                  <a:pt x="6712871" y="0"/>
                </a:lnTo>
                <a:lnTo>
                  <a:pt x="6712871" y="3738813"/>
                </a:lnTo>
                <a:lnTo>
                  <a:pt x="0" y="3738813"/>
                </a:lnTo>
                <a:lnTo>
                  <a:pt x="0" y="0"/>
                </a:lnTo>
                <a:close/>
              </a:path>
            </a:pathLst>
          </a:custGeom>
          <a:blipFill>
            <a:blip r:embed="rId4"/>
            <a:stretch>
              <a:fillRect l="0" t="-1068" r="0" b="-1068"/>
            </a:stretch>
          </a:blipFill>
        </p:spPr>
      </p:sp>
      <p:sp>
        <p:nvSpPr>
          <p:cNvPr name="Freeform 6" id="6" descr="Tabla  Descripción generada automáticamente"/>
          <p:cNvSpPr/>
          <p:nvPr/>
        </p:nvSpPr>
        <p:spPr>
          <a:xfrm flipH="false" flipV="false" rot="0">
            <a:off x="10618244" y="6364706"/>
            <a:ext cx="6706852" cy="3362826"/>
          </a:xfrm>
          <a:custGeom>
            <a:avLst/>
            <a:gdLst/>
            <a:ahLst/>
            <a:cxnLst/>
            <a:rect r="r" b="b" t="t" l="l"/>
            <a:pathLst>
              <a:path h="3362826" w="6706852">
                <a:moveTo>
                  <a:pt x="0" y="0"/>
                </a:moveTo>
                <a:lnTo>
                  <a:pt x="6706852" y="0"/>
                </a:lnTo>
                <a:lnTo>
                  <a:pt x="6706852" y="3362826"/>
                </a:lnTo>
                <a:lnTo>
                  <a:pt x="0" y="3362826"/>
                </a:lnTo>
                <a:lnTo>
                  <a:pt x="0" y="0"/>
                </a:lnTo>
                <a:close/>
              </a:path>
            </a:pathLst>
          </a:custGeom>
          <a:blipFill>
            <a:blip r:embed="rId5"/>
            <a:stretch>
              <a:fillRect l="-522" t="0" r="-522" b="0"/>
            </a:stretch>
          </a:blipFill>
        </p:spPr>
      </p:sp>
    </p:spTree>
  </p:cSld>
  <p:clrMapOvr>
    <a:masterClrMapping/>
  </p:clrMapOvr>
  <p:transition spd="fast">
    <p:fade/>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Imagen que contiene Interfaz de usuario gráfica  Descripción generada automáticamente"/>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 r="0" b="-9"/>
            </a:stretch>
          </a:blipFill>
        </p:spPr>
      </p:sp>
    </p:spTree>
  </p:cSld>
  <p:clrMapOvr>
    <a:masterClrMapping/>
  </p:clrMapOvr>
  <p:transition spd="fast">
    <p:fade/>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880756" y="632922"/>
            <a:ext cx="16638629" cy="1830229"/>
          </a:xfrm>
          <a:prstGeom prst="rect">
            <a:avLst/>
          </a:prstGeom>
        </p:spPr>
        <p:txBody>
          <a:bodyPr anchor="t" rtlCol="false" tIns="0" lIns="0" bIns="0" rIns="0">
            <a:spAutoFit/>
          </a:bodyPr>
          <a:lstStyle/>
          <a:p>
            <a:pPr algn="ctr">
              <a:lnSpc>
                <a:spcPts val="6156"/>
              </a:lnSpc>
            </a:pPr>
            <a:r>
              <a:rPr lang="en-US" b="true" sz="5700" spc="-34">
                <a:solidFill>
                  <a:srgbClr val="000000"/>
                </a:solidFill>
                <a:latin typeface="TT Rounds Condensed Bold"/>
                <a:ea typeface="TT Rounds Condensed Bold"/>
                <a:cs typeface="TT Rounds Condensed Bold"/>
                <a:sym typeface="TT Rounds Condensed Bold"/>
              </a:rPr>
              <a:t>Objetivo General </a:t>
            </a:r>
          </a:p>
        </p:txBody>
      </p:sp>
      <p:sp>
        <p:nvSpPr>
          <p:cNvPr name="TextBox 4" id="4"/>
          <p:cNvSpPr txBox="true"/>
          <p:nvPr/>
        </p:nvSpPr>
        <p:spPr>
          <a:xfrm rot="0">
            <a:off x="4651668" y="4172739"/>
            <a:ext cx="8794880" cy="4122393"/>
          </a:xfrm>
          <a:prstGeom prst="rect">
            <a:avLst/>
          </a:prstGeom>
        </p:spPr>
        <p:txBody>
          <a:bodyPr anchor="t" rtlCol="false" tIns="0" lIns="0" bIns="0" rIns="0">
            <a:spAutoFit/>
          </a:bodyPr>
          <a:lstStyle/>
          <a:p>
            <a:pPr algn="l">
              <a:lnSpc>
                <a:spcPts val="3564"/>
              </a:lnSpc>
            </a:pPr>
            <a:r>
              <a:rPr lang="en-US" sz="3300" spc="-20">
                <a:solidFill>
                  <a:srgbClr val="000000"/>
                </a:solidFill>
                <a:latin typeface="TT Rounds Condensed"/>
                <a:ea typeface="TT Rounds Condensed"/>
                <a:cs typeface="TT Rounds Condensed"/>
                <a:sym typeface="TT Rounds Condensed"/>
              </a:rPr>
              <a:t>Desarrollar e implementar un aplicativo web de gestión de tareas para Cediplus, con el propósito de optimizar la asignación de tareas y mejorar la productividad en el área administrativa. El sistema permitirá la asignación de tareas de manera eficiente. La plataforma estará diseñada para ser intuitiva y eficaz, de modo que sea una herramienta de apoyo clave para el logro de sus objetivos y el incremento de rendimiento profesional.</a:t>
            </a:r>
          </a:p>
        </p:txBody>
      </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9223484" y="6439284"/>
            <a:ext cx="4872770" cy="2965779"/>
            <a:chOff x="0" y="0"/>
            <a:chExt cx="6497026" cy="3954372"/>
          </a:xfrm>
        </p:grpSpPr>
        <p:sp>
          <p:nvSpPr>
            <p:cNvPr name="Freeform 4" id="4"/>
            <p:cNvSpPr/>
            <p:nvPr/>
          </p:nvSpPr>
          <p:spPr>
            <a:xfrm flipH="false" flipV="false" rot="0">
              <a:off x="0" y="0"/>
              <a:ext cx="6497066" cy="3954399"/>
            </a:xfrm>
            <a:custGeom>
              <a:avLst/>
              <a:gdLst/>
              <a:ahLst/>
              <a:cxnLst/>
              <a:rect r="r" b="b" t="t" l="l"/>
              <a:pathLst>
                <a:path h="3954399" w="6497066">
                  <a:moveTo>
                    <a:pt x="0" y="659130"/>
                  </a:moveTo>
                  <a:cubicBezTo>
                    <a:pt x="0" y="295021"/>
                    <a:pt x="295021" y="0"/>
                    <a:pt x="659130" y="0"/>
                  </a:cubicBezTo>
                  <a:lnTo>
                    <a:pt x="5837936" y="0"/>
                  </a:lnTo>
                  <a:cubicBezTo>
                    <a:pt x="6201918" y="0"/>
                    <a:pt x="6497066" y="295021"/>
                    <a:pt x="6497066" y="659130"/>
                  </a:cubicBezTo>
                  <a:lnTo>
                    <a:pt x="6497066" y="3295269"/>
                  </a:lnTo>
                  <a:cubicBezTo>
                    <a:pt x="6497066" y="3659251"/>
                    <a:pt x="6202045" y="3954399"/>
                    <a:pt x="5837936" y="3954399"/>
                  </a:cubicBezTo>
                  <a:lnTo>
                    <a:pt x="659130" y="3954399"/>
                  </a:lnTo>
                  <a:cubicBezTo>
                    <a:pt x="295148" y="3954399"/>
                    <a:pt x="0" y="3659378"/>
                    <a:pt x="0" y="3295269"/>
                  </a:cubicBezTo>
                  <a:close/>
                </a:path>
              </a:pathLst>
            </a:custGeom>
            <a:solidFill>
              <a:srgbClr val="C5E0B4"/>
            </a:solidFill>
          </p:spPr>
        </p:sp>
      </p:grpSp>
      <p:sp>
        <p:nvSpPr>
          <p:cNvPr name="TextBox 5" id="5"/>
          <p:cNvSpPr txBox="true"/>
          <p:nvPr/>
        </p:nvSpPr>
        <p:spPr>
          <a:xfrm rot="0">
            <a:off x="1348740" y="660082"/>
            <a:ext cx="15590520" cy="1830229"/>
          </a:xfrm>
          <a:prstGeom prst="rect">
            <a:avLst/>
          </a:prstGeom>
        </p:spPr>
        <p:txBody>
          <a:bodyPr anchor="t" rtlCol="false" tIns="0" lIns="0" bIns="0" rIns="0">
            <a:spAutoFit/>
          </a:bodyPr>
          <a:lstStyle/>
          <a:p>
            <a:pPr algn="ctr">
              <a:lnSpc>
                <a:spcPts val="6156"/>
              </a:lnSpc>
            </a:pPr>
            <a:r>
              <a:rPr lang="en-US" b="true" sz="5700" spc="-34">
                <a:solidFill>
                  <a:srgbClr val="000000"/>
                </a:solidFill>
                <a:latin typeface="TT Rounds Condensed Bold"/>
                <a:ea typeface="TT Rounds Condensed Bold"/>
                <a:cs typeface="TT Rounds Condensed Bold"/>
                <a:sym typeface="TT Rounds Condensed Bold"/>
              </a:rPr>
              <a:t>Objetivos específicos</a:t>
            </a:r>
          </a:p>
        </p:txBody>
      </p:sp>
      <p:sp>
        <p:nvSpPr>
          <p:cNvPr name="TextBox 6" id="6"/>
          <p:cNvSpPr txBox="true"/>
          <p:nvPr/>
        </p:nvSpPr>
        <p:spPr>
          <a:xfrm rot="0">
            <a:off x="9550510" y="6775072"/>
            <a:ext cx="4304977" cy="2394630"/>
          </a:xfrm>
          <a:prstGeom prst="rect">
            <a:avLst/>
          </a:prstGeom>
        </p:spPr>
        <p:txBody>
          <a:bodyPr anchor="t" rtlCol="false" tIns="0" lIns="0" bIns="0" rIns="0">
            <a:spAutoFit/>
          </a:bodyPr>
          <a:lstStyle/>
          <a:p>
            <a:pPr algn="ctr">
              <a:lnSpc>
                <a:spcPts val="2916"/>
              </a:lnSpc>
            </a:pPr>
            <a:r>
              <a:rPr lang="en-US" sz="2700" spc="-16">
                <a:solidFill>
                  <a:srgbClr val="000000"/>
                </a:solidFill>
                <a:latin typeface="TT Rounds Condensed"/>
                <a:ea typeface="TT Rounds Condensed"/>
                <a:cs typeface="TT Rounds Condensed"/>
                <a:sym typeface="TT Rounds Condensed"/>
              </a:rPr>
              <a:t>Integrar una sección de informes que evalué al empleado según su rendimiento, su puntualidad y eficiencia para llevar una retroalimentación más puntual.</a:t>
            </a:r>
          </a:p>
        </p:txBody>
      </p:sp>
      <p:grpSp>
        <p:nvGrpSpPr>
          <p:cNvPr name="Group 7" id="7"/>
          <p:cNvGrpSpPr/>
          <p:nvPr/>
        </p:nvGrpSpPr>
        <p:grpSpPr>
          <a:xfrm rot="0">
            <a:off x="816606" y="2742752"/>
            <a:ext cx="4872770" cy="2987344"/>
            <a:chOff x="0" y="0"/>
            <a:chExt cx="6497026" cy="3983126"/>
          </a:xfrm>
        </p:grpSpPr>
        <p:sp>
          <p:nvSpPr>
            <p:cNvPr name="Freeform 8" id="8"/>
            <p:cNvSpPr/>
            <p:nvPr/>
          </p:nvSpPr>
          <p:spPr>
            <a:xfrm flipH="false" flipV="false" rot="0">
              <a:off x="0" y="0"/>
              <a:ext cx="6496939" cy="3983101"/>
            </a:xfrm>
            <a:custGeom>
              <a:avLst/>
              <a:gdLst/>
              <a:ahLst/>
              <a:cxnLst/>
              <a:rect r="r" b="b" t="t" l="l"/>
              <a:pathLst>
                <a:path h="3983101" w="6496939">
                  <a:moveTo>
                    <a:pt x="0" y="663829"/>
                  </a:moveTo>
                  <a:cubicBezTo>
                    <a:pt x="0" y="297180"/>
                    <a:pt x="297180" y="0"/>
                    <a:pt x="663829" y="0"/>
                  </a:cubicBezTo>
                  <a:lnTo>
                    <a:pt x="5833110" y="0"/>
                  </a:lnTo>
                  <a:cubicBezTo>
                    <a:pt x="6199759" y="0"/>
                    <a:pt x="6496939" y="297180"/>
                    <a:pt x="6496939" y="663829"/>
                  </a:cubicBezTo>
                  <a:lnTo>
                    <a:pt x="6496939" y="3319272"/>
                  </a:lnTo>
                  <a:cubicBezTo>
                    <a:pt x="6496939" y="3685921"/>
                    <a:pt x="6199759" y="3983101"/>
                    <a:pt x="5833110" y="3983101"/>
                  </a:cubicBezTo>
                  <a:lnTo>
                    <a:pt x="663829" y="3983101"/>
                  </a:lnTo>
                  <a:cubicBezTo>
                    <a:pt x="297180" y="3983101"/>
                    <a:pt x="0" y="3685921"/>
                    <a:pt x="0" y="3319272"/>
                  </a:cubicBezTo>
                  <a:close/>
                </a:path>
              </a:pathLst>
            </a:custGeom>
            <a:solidFill>
              <a:srgbClr val="C5E0B4"/>
            </a:solidFill>
          </p:spPr>
        </p:sp>
      </p:grpSp>
      <p:sp>
        <p:nvSpPr>
          <p:cNvPr name="TextBox 9" id="9"/>
          <p:cNvSpPr txBox="true"/>
          <p:nvPr/>
        </p:nvSpPr>
        <p:spPr>
          <a:xfrm rot="0">
            <a:off x="1350543" y="3007428"/>
            <a:ext cx="3761761" cy="2549574"/>
          </a:xfrm>
          <a:prstGeom prst="rect">
            <a:avLst/>
          </a:prstGeom>
        </p:spPr>
        <p:txBody>
          <a:bodyPr anchor="t" rtlCol="false" tIns="0" lIns="0" bIns="0" rIns="0">
            <a:spAutoFit/>
          </a:bodyPr>
          <a:lstStyle/>
          <a:p>
            <a:pPr algn="ctr">
              <a:lnSpc>
                <a:spcPts val="3240"/>
              </a:lnSpc>
            </a:pPr>
            <a:r>
              <a:rPr lang="en-US" sz="2700" spc="-16">
                <a:solidFill>
                  <a:srgbClr val="000000"/>
                </a:solidFill>
                <a:latin typeface="TT Rounds Condensed"/>
                <a:ea typeface="TT Rounds Condensed"/>
                <a:cs typeface="TT Rounds Condensed"/>
                <a:sym typeface="TT Rounds Condensed"/>
              </a:rPr>
              <a:t>Implementar un sistema de asignación de tareas automatizado que permita a los usuarios gestionar y priorizar sus tareas de forma eficiente.</a:t>
            </a:r>
          </a:p>
        </p:txBody>
      </p:sp>
      <p:grpSp>
        <p:nvGrpSpPr>
          <p:cNvPr name="Group 10" id="10"/>
          <p:cNvGrpSpPr/>
          <p:nvPr/>
        </p:nvGrpSpPr>
        <p:grpSpPr>
          <a:xfrm rot="0">
            <a:off x="6398504" y="2725099"/>
            <a:ext cx="4872770" cy="2987344"/>
            <a:chOff x="0" y="0"/>
            <a:chExt cx="6497026" cy="3983126"/>
          </a:xfrm>
        </p:grpSpPr>
        <p:sp>
          <p:nvSpPr>
            <p:cNvPr name="Freeform 11" id="11"/>
            <p:cNvSpPr/>
            <p:nvPr/>
          </p:nvSpPr>
          <p:spPr>
            <a:xfrm flipH="false" flipV="false" rot="0">
              <a:off x="0" y="0"/>
              <a:ext cx="6496939" cy="3983101"/>
            </a:xfrm>
            <a:custGeom>
              <a:avLst/>
              <a:gdLst/>
              <a:ahLst/>
              <a:cxnLst/>
              <a:rect r="r" b="b" t="t" l="l"/>
              <a:pathLst>
                <a:path h="3983101" w="6496939">
                  <a:moveTo>
                    <a:pt x="0" y="663829"/>
                  </a:moveTo>
                  <a:cubicBezTo>
                    <a:pt x="0" y="297180"/>
                    <a:pt x="297180" y="0"/>
                    <a:pt x="663829" y="0"/>
                  </a:cubicBezTo>
                  <a:lnTo>
                    <a:pt x="5833110" y="0"/>
                  </a:lnTo>
                  <a:cubicBezTo>
                    <a:pt x="6199759" y="0"/>
                    <a:pt x="6496939" y="297180"/>
                    <a:pt x="6496939" y="663829"/>
                  </a:cubicBezTo>
                  <a:lnTo>
                    <a:pt x="6496939" y="3319272"/>
                  </a:lnTo>
                  <a:cubicBezTo>
                    <a:pt x="6496939" y="3685921"/>
                    <a:pt x="6199759" y="3983101"/>
                    <a:pt x="5833110" y="3983101"/>
                  </a:cubicBezTo>
                  <a:lnTo>
                    <a:pt x="663829" y="3983101"/>
                  </a:lnTo>
                  <a:cubicBezTo>
                    <a:pt x="297180" y="3983101"/>
                    <a:pt x="0" y="3685921"/>
                    <a:pt x="0" y="3319272"/>
                  </a:cubicBezTo>
                  <a:close/>
                </a:path>
              </a:pathLst>
            </a:custGeom>
            <a:solidFill>
              <a:srgbClr val="C5E0B4"/>
            </a:solidFill>
          </p:spPr>
        </p:sp>
      </p:grpSp>
      <p:sp>
        <p:nvSpPr>
          <p:cNvPr name="TextBox 12" id="12"/>
          <p:cNvSpPr txBox="true"/>
          <p:nvPr/>
        </p:nvSpPr>
        <p:spPr>
          <a:xfrm rot="0">
            <a:off x="6889308" y="3011341"/>
            <a:ext cx="4042120" cy="2549574"/>
          </a:xfrm>
          <a:prstGeom prst="rect">
            <a:avLst/>
          </a:prstGeom>
        </p:spPr>
        <p:txBody>
          <a:bodyPr anchor="t" rtlCol="false" tIns="0" lIns="0" bIns="0" rIns="0">
            <a:spAutoFit/>
          </a:bodyPr>
          <a:lstStyle/>
          <a:p>
            <a:pPr algn="ctr">
              <a:lnSpc>
                <a:spcPts val="3240"/>
              </a:lnSpc>
            </a:pPr>
            <a:r>
              <a:rPr lang="en-US" sz="2700" spc="-16">
                <a:solidFill>
                  <a:srgbClr val="000000"/>
                </a:solidFill>
                <a:latin typeface="TT Rounds Condensed"/>
                <a:ea typeface="TT Rounds Condensed"/>
                <a:cs typeface="TT Rounds Condensed"/>
                <a:sym typeface="TT Rounds Condensed"/>
              </a:rPr>
              <a:t>Desarrollar funciones  como categorización de tareas y seguimiento del progreso, para la mejora de productividad y la organización.</a:t>
            </a:r>
          </a:p>
        </p:txBody>
      </p:sp>
      <p:grpSp>
        <p:nvGrpSpPr>
          <p:cNvPr name="Group 13" id="13"/>
          <p:cNvGrpSpPr/>
          <p:nvPr/>
        </p:nvGrpSpPr>
        <p:grpSpPr>
          <a:xfrm rot="0">
            <a:off x="11564247" y="2725099"/>
            <a:ext cx="6094377" cy="2987344"/>
            <a:chOff x="0" y="0"/>
            <a:chExt cx="8125836" cy="3983126"/>
          </a:xfrm>
        </p:grpSpPr>
        <p:sp>
          <p:nvSpPr>
            <p:cNvPr name="Freeform 14" id="14"/>
            <p:cNvSpPr/>
            <p:nvPr/>
          </p:nvSpPr>
          <p:spPr>
            <a:xfrm flipH="false" flipV="false" rot="0">
              <a:off x="0" y="0"/>
              <a:ext cx="8125841" cy="3983101"/>
            </a:xfrm>
            <a:custGeom>
              <a:avLst/>
              <a:gdLst/>
              <a:ahLst/>
              <a:cxnLst/>
              <a:rect r="r" b="b" t="t" l="l"/>
              <a:pathLst>
                <a:path h="3983101" w="8125841">
                  <a:moveTo>
                    <a:pt x="0" y="663829"/>
                  </a:moveTo>
                  <a:cubicBezTo>
                    <a:pt x="0" y="297180"/>
                    <a:pt x="297180" y="0"/>
                    <a:pt x="663829" y="0"/>
                  </a:cubicBezTo>
                  <a:lnTo>
                    <a:pt x="7462012" y="0"/>
                  </a:lnTo>
                  <a:cubicBezTo>
                    <a:pt x="7828661" y="0"/>
                    <a:pt x="8125841" y="297180"/>
                    <a:pt x="8125841" y="663829"/>
                  </a:cubicBezTo>
                  <a:lnTo>
                    <a:pt x="8125841" y="3319272"/>
                  </a:lnTo>
                  <a:cubicBezTo>
                    <a:pt x="8125841" y="3685921"/>
                    <a:pt x="7828661" y="3983101"/>
                    <a:pt x="7462012" y="3983101"/>
                  </a:cubicBezTo>
                  <a:lnTo>
                    <a:pt x="663829" y="3983101"/>
                  </a:lnTo>
                  <a:cubicBezTo>
                    <a:pt x="297180" y="3983101"/>
                    <a:pt x="0" y="3685921"/>
                    <a:pt x="0" y="3319272"/>
                  </a:cubicBezTo>
                  <a:close/>
                </a:path>
              </a:pathLst>
            </a:custGeom>
            <a:solidFill>
              <a:srgbClr val="C5E0B4"/>
            </a:solidFill>
          </p:spPr>
        </p:sp>
      </p:grpSp>
      <p:sp>
        <p:nvSpPr>
          <p:cNvPr name="TextBox 15" id="15"/>
          <p:cNvSpPr txBox="true"/>
          <p:nvPr/>
        </p:nvSpPr>
        <p:spPr>
          <a:xfrm rot="0">
            <a:off x="12033486" y="3011341"/>
            <a:ext cx="5351319" cy="2549574"/>
          </a:xfrm>
          <a:prstGeom prst="rect">
            <a:avLst/>
          </a:prstGeom>
        </p:spPr>
        <p:txBody>
          <a:bodyPr anchor="t" rtlCol="false" tIns="0" lIns="0" bIns="0" rIns="0">
            <a:spAutoFit/>
          </a:bodyPr>
          <a:lstStyle/>
          <a:p>
            <a:pPr algn="ctr">
              <a:lnSpc>
                <a:spcPts val="3240"/>
              </a:lnSpc>
            </a:pPr>
            <a:r>
              <a:rPr lang="en-US" sz="2700" spc="-16">
                <a:solidFill>
                  <a:srgbClr val="000000"/>
                </a:solidFill>
                <a:latin typeface="TT Rounds Condensed"/>
                <a:ea typeface="TT Rounds Condensed"/>
                <a:cs typeface="TT Rounds Condensed"/>
                <a:sym typeface="TT Rounds Condensed"/>
              </a:rPr>
              <a:t>Desarrollar e implementar un sistema de gestión de roles dentro del aplicativo web que distinga entre empleados y administradores, con permisos y accesos específicos según sus funciones.</a:t>
            </a:r>
          </a:p>
        </p:txBody>
      </p:sp>
      <p:grpSp>
        <p:nvGrpSpPr>
          <p:cNvPr name="Group 16" id="16"/>
          <p:cNvGrpSpPr/>
          <p:nvPr/>
        </p:nvGrpSpPr>
        <p:grpSpPr>
          <a:xfrm rot="0">
            <a:off x="3283761" y="6439284"/>
            <a:ext cx="4872770" cy="2965779"/>
            <a:chOff x="0" y="0"/>
            <a:chExt cx="6497026" cy="3954372"/>
          </a:xfrm>
        </p:grpSpPr>
        <p:sp>
          <p:nvSpPr>
            <p:cNvPr name="Freeform 17" id="17"/>
            <p:cNvSpPr/>
            <p:nvPr/>
          </p:nvSpPr>
          <p:spPr>
            <a:xfrm flipH="false" flipV="false" rot="0">
              <a:off x="0" y="0"/>
              <a:ext cx="6497066" cy="3954399"/>
            </a:xfrm>
            <a:custGeom>
              <a:avLst/>
              <a:gdLst/>
              <a:ahLst/>
              <a:cxnLst/>
              <a:rect r="r" b="b" t="t" l="l"/>
              <a:pathLst>
                <a:path h="3954399" w="6497066">
                  <a:moveTo>
                    <a:pt x="0" y="659130"/>
                  </a:moveTo>
                  <a:cubicBezTo>
                    <a:pt x="0" y="295021"/>
                    <a:pt x="295021" y="0"/>
                    <a:pt x="659130" y="0"/>
                  </a:cubicBezTo>
                  <a:lnTo>
                    <a:pt x="5837936" y="0"/>
                  </a:lnTo>
                  <a:cubicBezTo>
                    <a:pt x="6201918" y="0"/>
                    <a:pt x="6497066" y="295021"/>
                    <a:pt x="6497066" y="659130"/>
                  </a:cubicBezTo>
                  <a:lnTo>
                    <a:pt x="6497066" y="3295269"/>
                  </a:lnTo>
                  <a:cubicBezTo>
                    <a:pt x="6497066" y="3659251"/>
                    <a:pt x="6202045" y="3954399"/>
                    <a:pt x="5837936" y="3954399"/>
                  </a:cubicBezTo>
                  <a:lnTo>
                    <a:pt x="659130" y="3954399"/>
                  </a:lnTo>
                  <a:cubicBezTo>
                    <a:pt x="295148" y="3954399"/>
                    <a:pt x="0" y="3659378"/>
                    <a:pt x="0" y="3295269"/>
                  </a:cubicBezTo>
                  <a:close/>
                </a:path>
              </a:pathLst>
            </a:custGeom>
            <a:solidFill>
              <a:srgbClr val="C5E0B4"/>
            </a:solidFill>
          </p:spPr>
        </p:sp>
      </p:grpSp>
      <p:sp>
        <p:nvSpPr>
          <p:cNvPr name="TextBox 18" id="18"/>
          <p:cNvSpPr txBox="true"/>
          <p:nvPr/>
        </p:nvSpPr>
        <p:spPr>
          <a:xfrm rot="0">
            <a:off x="3774566" y="6703960"/>
            <a:ext cx="4042120" cy="2549574"/>
          </a:xfrm>
          <a:prstGeom prst="rect">
            <a:avLst/>
          </a:prstGeom>
        </p:spPr>
        <p:txBody>
          <a:bodyPr anchor="t" rtlCol="false" tIns="0" lIns="0" bIns="0" rIns="0">
            <a:spAutoFit/>
          </a:bodyPr>
          <a:lstStyle/>
          <a:p>
            <a:pPr algn="ctr">
              <a:lnSpc>
                <a:spcPts val="3240"/>
              </a:lnSpc>
            </a:pPr>
            <a:r>
              <a:rPr lang="en-US" sz="2700" spc="-16">
                <a:solidFill>
                  <a:srgbClr val="000000"/>
                </a:solidFill>
                <a:latin typeface="TT Rounds Condensed"/>
                <a:ea typeface="TT Rounds Condensed"/>
                <a:cs typeface="TT Rounds Condensed"/>
                <a:sym typeface="TT Rounds Condensed"/>
              </a:rPr>
              <a:t>Diseñar la estructura del aplicativo web asegurando una interfaz intuitiva y fácil de utilizar que permita una navegación ágil para los usuarios.</a:t>
            </a:r>
          </a:p>
        </p:txBody>
      </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348740" y="660082"/>
            <a:ext cx="15590520" cy="1830229"/>
          </a:xfrm>
          <a:prstGeom prst="rect">
            <a:avLst/>
          </a:prstGeom>
        </p:spPr>
        <p:txBody>
          <a:bodyPr anchor="t" rtlCol="false" tIns="0" lIns="0" bIns="0" rIns="0">
            <a:spAutoFit/>
          </a:bodyPr>
          <a:lstStyle/>
          <a:p>
            <a:pPr algn="l">
              <a:lnSpc>
                <a:spcPts val="6156"/>
              </a:lnSpc>
            </a:pPr>
            <a:r>
              <a:rPr lang="en-US" b="true" sz="5700" spc="-34">
                <a:solidFill>
                  <a:srgbClr val="000000"/>
                </a:solidFill>
                <a:latin typeface="TT Rounds Condensed Bold"/>
                <a:ea typeface="TT Rounds Condensed Bold"/>
                <a:cs typeface="TT Rounds Condensed Bold"/>
                <a:sym typeface="TT Rounds Condensed Bold"/>
              </a:rPr>
              <a:t>Planteamiento del problema </a:t>
            </a:r>
          </a:p>
        </p:txBody>
      </p:sp>
      <p:sp>
        <p:nvSpPr>
          <p:cNvPr name="TextBox 4" id="4"/>
          <p:cNvSpPr txBox="true"/>
          <p:nvPr/>
        </p:nvSpPr>
        <p:spPr>
          <a:xfrm rot="0">
            <a:off x="1348740" y="3348017"/>
            <a:ext cx="6414171" cy="5287884"/>
          </a:xfrm>
          <a:prstGeom prst="rect">
            <a:avLst/>
          </a:prstGeom>
        </p:spPr>
        <p:txBody>
          <a:bodyPr anchor="t" rtlCol="false" tIns="0" lIns="0" bIns="0" rIns="0">
            <a:spAutoFit/>
          </a:bodyPr>
          <a:lstStyle/>
          <a:p>
            <a:pPr algn="l">
              <a:lnSpc>
                <a:spcPts val="3078"/>
              </a:lnSpc>
            </a:pPr>
            <a:r>
              <a:rPr lang="en-US" sz="2850" spc="26">
                <a:solidFill>
                  <a:srgbClr val="000000"/>
                </a:solidFill>
                <a:latin typeface="TT Rounds Condensed"/>
                <a:ea typeface="TT Rounds Condensed"/>
                <a:cs typeface="TT Rounds Condensed"/>
                <a:sym typeface="TT Rounds Condensed"/>
              </a:rPr>
              <a:t>Cediplus es una empresa especializada en la tecno mecánica de carros y motos. Actualmente, ha establecido un control eficiente en su área operativa; Sin embargo, su área administrativa carece de herramientas y procesos adecuados para gestionar las tareas y actividades diarias. Esto genera desorganización, retrasos y una baja productividad. Además, esta falta de control dificulta el seguimiento del desempeño de los empleados y la priorización de tareas urgentes, afectando directamente la eficiencia de la empresa.</a:t>
            </a:r>
          </a:p>
        </p:txBody>
      </p:sp>
      <p:sp>
        <p:nvSpPr>
          <p:cNvPr name="Freeform 5" id="5" descr="Stressed worker. Burnout cartoon character worried about deadline.  Frustrated and anxiety employee. Hard work in office, isolated busy unhappy  man and stacks of paper on desk. Vector flat illustration vector de Stock |"/>
          <p:cNvSpPr/>
          <p:nvPr/>
        </p:nvSpPr>
        <p:spPr>
          <a:xfrm flipH="false" flipV="false" rot="0">
            <a:off x="10919064" y="3318742"/>
            <a:ext cx="5682294" cy="4883057"/>
          </a:xfrm>
          <a:custGeom>
            <a:avLst/>
            <a:gdLst/>
            <a:ahLst/>
            <a:cxnLst/>
            <a:rect r="r" b="b" t="t" l="l"/>
            <a:pathLst>
              <a:path h="4883057" w="5682294">
                <a:moveTo>
                  <a:pt x="0" y="0"/>
                </a:moveTo>
                <a:lnTo>
                  <a:pt x="5682294" y="0"/>
                </a:lnTo>
                <a:lnTo>
                  <a:pt x="5682294" y="4883057"/>
                </a:lnTo>
                <a:lnTo>
                  <a:pt x="0" y="4883057"/>
                </a:lnTo>
                <a:lnTo>
                  <a:pt x="0" y="0"/>
                </a:lnTo>
                <a:close/>
              </a:path>
            </a:pathLst>
          </a:custGeom>
          <a:blipFill>
            <a:blip r:embed="rId3"/>
            <a:stretch>
              <a:fillRect l="-7024" t="0" r="-394" b="0"/>
            </a:stretch>
          </a:blipFill>
        </p:spPr>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3910627" y="4423544"/>
            <a:ext cx="10466745" cy="2405062"/>
            <a:chOff x="0" y="0"/>
            <a:chExt cx="13955660" cy="3206750"/>
          </a:xfrm>
        </p:grpSpPr>
        <p:sp>
          <p:nvSpPr>
            <p:cNvPr name="Freeform 4" id="4"/>
            <p:cNvSpPr/>
            <p:nvPr/>
          </p:nvSpPr>
          <p:spPr>
            <a:xfrm flipH="false" flipV="false" rot="0">
              <a:off x="0" y="0"/>
              <a:ext cx="13955522" cy="3206750"/>
            </a:xfrm>
            <a:custGeom>
              <a:avLst/>
              <a:gdLst/>
              <a:ahLst/>
              <a:cxnLst/>
              <a:rect r="r" b="b" t="t" l="l"/>
              <a:pathLst>
                <a:path h="3206750" w="13955522">
                  <a:moveTo>
                    <a:pt x="0" y="534416"/>
                  </a:moveTo>
                  <a:cubicBezTo>
                    <a:pt x="0" y="239268"/>
                    <a:pt x="239268" y="0"/>
                    <a:pt x="534416" y="0"/>
                  </a:cubicBezTo>
                  <a:lnTo>
                    <a:pt x="13421106" y="0"/>
                  </a:lnTo>
                  <a:cubicBezTo>
                    <a:pt x="13716254" y="0"/>
                    <a:pt x="13955522" y="239268"/>
                    <a:pt x="13955522" y="534416"/>
                  </a:cubicBezTo>
                  <a:lnTo>
                    <a:pt x="13955522" y="2672334"/>
                  </a:lnTo>
                  <a:cubicBezTo>
                    <a:pt x="13955522" y="2967482"/>
                    <a:pt x="13716254" y="3206750"/>
                    <a:pt x="13421106" y="3206750"/>
                  </a:cubicBezTo>
                  <a:lnTo>
                    <a:pt x="534416" y="3206750"/>
                  </a:lnTo>
                  <a:cubicBezTo>
                    <a:pt x="239268" y="3206750"/>
                    <a:pt x="0" y="2967482"/>
                    <a:pt x="0" y="2672334"/>
                  </a:cubicBezTo>
                  <a:close/>
                </a:path>
              </a:pathLst>
            </a:custGeom>
            <a:solidFill>
              <a:srgbClr val="C5E0B4"/>
            </a:solidFill>
          </p:spPr>
        </p:sp>
      </p:grpSp>
      <p:sp>
        <p:nvSpPr>
          <p:cNvPr name="TextBox 5" id="5"/>
          <p:cNvSpPr txBox="true"/>
          <p:nvPr/>
        </p:nvSpPr>
        <p:spPr>
          <a:xfrm rot="0">
            <a:off x="1348740" y="660082"/>
            <a:ext cx="15590520" cy="1830229"/>
          </a:xfrm>
          <a:prstGeom prst="rect">
            <a:avLst/>
          </a:prstGeom>
        </p:spPr>
        <p:txBody>
          <a:bodyPr anchor="t" rtlCol="false" tIns="0" lIns="0" bIns="0" rIns="0">
            <a:spAutoFit/>
          </a:bodyPr>
          <a:lstStyle/>
          <a:p>
            <a:pPr algn="ctr">
              <a:lnSpc>
                <a:spcPts val="6156"/>
              </a:lnSpc>
            </a:pPr>
            <a:r>
              <a:rPr lang="en-US" b="true" sz="5700" spc="-34">
                <a:solidFill>
                  <a:srgbClr val="000000"/>
                </a:solidFill>
                <a:latin typeface="TT Rounds Condensed Bold"/>
                <a:ea typeface="TT Rounds Condensed Bold"/>
                <a:cs typeface="TT Rounds Condensed Bold"/>
                <a:sym typeface="TT Rounds Condensed Bold"/>
              </a:rPr>
              <a:t>Pregunta problema </a:t>
            </a:r>
          </a:p>
        </p:txBody>
      </p:sp>
      <p:sp>
        <p:nvSpPr>
          <p:cNvPr name="TextBox 6" id="6"/>
          <p:cNvSpPr txBox="true"/>
          <p:nvPr/>
        </p:nvSpPr>
        <p:spPr>
          <a:xfrm rot="0">
            <a:off x="4255949" y="4941822"/>
            <a:ext cx="9732974" cy="1339933"/>
          </a:xfrm>
          <a:prstGeom prst="rect">
            <a:avLst/>
          </a:prstGeom>
        </p:spPr>
        <p:txBody>
          <a:bodyPr anchor="t" rtlCol="false" tIns="0" lIns="0" bIns="0" rIns="0">
            <a:spAutoFit/>
          </a:bodyPr>
          <a:lstStyle/>
          <a:p>
            <a:pPr algn="ctr">
              <a:lnSpc>
                <a:spcPts val="3852"/>
              </a:lnSpc>
            </a:pPr>
            <a:r>
              <a:rPr lang="en-US" sz="3000" spc="-18">
                <a:solidFill>
                  <a:srgbClr val="000000"/>
                </a:solidFill>
                <a:latin typeface="TT Rounds Condensed"/>
                <a:ea typeface="TT Rounds Condensed"/>
                <a:cs typeface="TT Rounds Condensed"/>
                <a:sym typeface="TT Rounds Condensed"/>
              </a:rPr>
              <a:t>¿Cómo puede Alphamind optimizar la asignación y seguimiento de tareas en el área administrativa de Cediplus, asegurando una mejor organización y productividad?</a:t>
            </a:r>
          </a:p>
        </p:txBody>
      </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348740" y="660082"/>
            <a:ext cx="15590520" cy="1830229"/>
          </a:xfrm>
          <a:prstGeom prst="rect">
            <a:avLst/>
          </a:prstGeom>
        </p:spPr>
        <p:txBody>
          <a:bodyPr anchor="t" rtlCol="false" tIns="0" lIns="0" bIns="0" rIns="0">
            <a:spAutoFit/>
          </a:bodyPr>
          <a:lstStyle/>
          <a:p>
            <a:pPr algn="l">
              <a:lnSpc>
                <a:spcPts val="6156"/>
              </a:lnSpc>
            </a:pPr>
            <a:r>
              <a:rPr lang="en-US" b="true" sz="5700" spc="-34">
                <a:solidFill>
                  <a:srgbClr val="000000"/>
                </a:solidFill>
                <a:latin typeface="TT Rounds Condensed Bold"/>
                <a:ea typeface="TT Rounds Condensed Bold"/>
                <a:cs typeface="TT Rounds Condensed Bold"/>
                <a:sym typeface="TT Rounds Condensed Bold"/>
              </a:rPr>
              <a:t>Alcance</a:t>
            </a:r>
          </a:p>
        </p:txBody>
      </p:sp>
      <p:sp>
        <p:nvSpPr>
          <p:cNvPr name="TextBox 4" id="4"/>
          <p:cNvSpPr txBox="true"/>
          <p:nvPr/>
        </p:nvSpPr>
        <p:spPr>
          <a:xfrm rot="0">
            <a:off x="1348740" y="3389916"/>
            <a:ext cx="7378450" cy="6096663"/>
          </a:xfrm>
          <a:prstGeom prst="rect">
            <a:avLst/>
          </a:prstGeom>
        </p:spPr>
        <p:txBody>
          <a:bodyPr anchor="t" rtlCol="false" tIns="0" lIns="0" bIns="0" rIns="0">
            <a:spAutoFit/>
          </a:bodyPr>
          <a:lstStyle/>
          <a:p>
            <a:pPr algn="l">
              <a:lnSpc>
                <a:spcPts val="2916"/>
              </a:lnSpc>
            </a:pPr>
            <a:r>
              <a:rPr lang="en-US" sz="2700" spc="-16">
                <a:solidFill>
                  <a:srgbClr val="000000"/>
                </a:solidFill>
                <a:latin typeface="TT Rounds Condensed"/>
                <a:ea typeface="TT Rounds Condensed"/>
                <a:cs typeface="TT Rounds Condensed"/>
                <a:sym typeface="TT Rounds Condensed"/>
              </a:rPr>
              <a:t>El proyecto Alphamind consiste  en desarrollar un aplicativo web para la gestión eficiente de tareas en Cediplus, tanto para uso individual como en equipos. La plataforma permitirá a los usuarios crear tareas, establecer prioridades, recibir recordatorios automáticos, monitorear el progreso y mantener un historial de actividades realizadas. Adicionalmente incluirá un sistema de notificaciones que asegurará que los empleados estén al tanto de sus responsabilidades y un sistema de comunicación para fomentar la colaboración. Este sistema estará diseñado para facilitar su implementación y uso, asegurando una mejora significativa en el control de las actividades diarias en la empresa. </a:t>
            </a:r>
          </a:p>
        </p:txBody>
      </p:sp>
      <p:sp>
        <p:nvSpPr>
          <p:cNvPr name="Freeform 5" id="5" descr="CDA CEDIPLUS SOACHA"/>
          <p:cNvSpPr/>
          <p:nvPr/>
        </p:nvSpPr>
        <p:spPr>
          <a:xfrm flipH="false" flipV="false" rot="0">
            <a:off x="10791645" y="3079631"/>
            <a:ext cx="5551098" cy="5555187"/>
          </a:xfrm>
          <a:custGeom>
            <a:avLst/>
            <a:gdLst/>
            <a:ahLst/>
            <a:cxnLst/>
            <a:rect r="r" b="b" t="t" l="l"/>
            <a:pathLst>
              <a:path h="5555187" w="5551098">
                <a:moveTo>
                  <a:pt x="0" y="0"/>
                </a:moveTo>
                <a:lnTo>
                  <a:pt x="5551098" y="0"/>
                </a:lnTo>
                <a:lnTo>
                  <a:pt x="5551098" y="5555187"/>
                </a:lnTo>
                <a:lnTo>
                  <a:pt x="0" y="5555187"/>
                </a:lnTo>
                <a:lnTo>
                  <a:pt x="0" y="0"/>
                </a:lnTo>
                <a:close/>
              </a:path>
            </a:pathLst>
          </a:custGeom>
          <a:blipFill>
            <a:blip r:embed="rId3"/>
            <a:stretch>
              <a:fillRect l="-33613" t="-15802" r="-14987" b="-32689"/>
            </a:stretch>
          </a:blipFill>
        </p:spPr>
      </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348740" y="660082"/>
            <a:ext cx="15590520" cy="1830229"/>
          </a:xfrm>
          <a:prstGeom prst="rect">
            <a:avLst/>
          </a:prstGeom>
        </p:spPr>
        <p:txBody>
          <a:bodyPr anchor="t" rtlCol="false" tIns="0" lIns="0" bIns="0" rIns="0">
            <a:spAutoFit/>
          </a:bodyPr>
          <a:lstStyle/>
          <a:p>
            <a:pPr algn="l">
              <a:lnSpc>
                <a:spcPts val="6156"/>
              </a:lnSpc>
            </a:pPr>
            <a:r>
              <a:rPr lang="en-US" b="true" sz="5700" spc="-34">
                <a:solidFill>
                  <a:srgbClr val="000000"/>
                </a:solidFill>
                <a:latin typeface="TT Rounds Condensed Bold"/>
                <a:ea typeface="TT Rounds Condensed Bold"/>
                <a:cs typeface="TT Rounds Condensed Bold"/>
                <a:sym typeface="TT Rounds Condensed Bold"/>
              </a:rPr>
              <a:t>Justificación</a:t>
            </a:r>
          </a:p>
        </p:txBody>
      </p:sp>
      <p:sp>
        <p:nvSpPr>
          <p:cNvPr name="TextBox 4" id="4"/>
          <p:cNvSpPr txBox="true"/>
          <p:nvPr/>
        </p:nvSpPr>
        <p:spPr>
          <a:xfrm rot="0">
            <a:off x="917418" y="3062001"/>
            <a:ext cx="7745073" cy="5988833"/>
          </a:xfrm>
          <a:prstGeom prst="rect">
            <a:avLst/>
          </a:prstGeom>
        </p:spPr>
        <p:txBody>
          <a:bodyPr anchor="t" rtlCol="false" tIns="0" lIns="0" bIns="0" rIns="0">
            <a:spAutoFit/>
          </a:bodyPr>
          <a:lstStyle/>
          <a:p>
            <a:pPr algn="l">
              <a:lnSpc>
                <a:spcPts val="2916"/>
              </a:lnSpc>
            </a:pPr>
            <a:r>
              <a:rPr lang="en-US" sz="2700" spc="-16">
                <a:solidFill>
                  <a:srgbClr val="000000"/>
                </a:solidFill>
                <a:latin typeface="TT Rounds Condensed"/>
                <a:ea typeface="TT Rounds Condensed"/>
                <a:cs typeface="TT Rounds Condensed"/>
                <a:sym typeface="TT Rounds Condensed"/>
              </a:rPr>
              <a:t>El aplicativo Alphamind se diseñara para optimizar la asignación y gestión de tareas en Cediplus, abordando problemas como la desorganización, los retrasos y la baja productividad en su área administrativa. Permitirá a los supervisores establecer prioridades y plazos específicos para cada tarea, detallando con claridad las responsabilidades asignadas. Además, las notificaciones personalizadas ayudaran a los empleados a organizar su tiempo, asegurando el cumplimiento eficiente de las actividades. La herramienta promoverá comunicación efectiva gracias a un sistema de chat, reduciendo posibles mal entendidos y mejorando la colaboración dentro del equipo. Esto beneficiará tanto a los líderes como a sus equipos, al proporcionar una estructura clara que fomente un ambiente de trabajo productivo y organizado.</a:t>
            </a:r>
          </a:p>
        </p:txBody>
      </p:sp>
      <p:sp>
        <p:nvSpPr>
          <p:cNvPr name="Freeform 5" id="5" descr="▷ CDA Cediplus Soacha S.A.S. revisión tecnomecánica"/>
          <p:cNvSpPr/>
          <p:nvPr/>
        </p:nvSpPr>
        <p:spPr>
          <a:xfrm flipH="false" flipV="false" rot="0">
            <a:off x="11210026" y="3391539"/>
            <a:ext cx="5434641" cy="5308199"/>
          </a:xfrm>
          <a:custGeom>
            <a:avLst/>
            <a:gdLst/>
            <a:ahLst/>
            <a:cxnLst/>
            <a:rect r="r" b="b" t="t" l="l"/>
            <a:pathLst>
              <a:path h="5308199" w="5434641">
                <a:moveTo>
                  <a:pt x="0" y="0"/>
                </a:moveTo>
                <a:lnTo>
                  <a:pt x="5434642" y="0"/>
                </a:lnTo>
                <a:lnTo>
                  <a:pt x="5434642" y="5308199"/>
                </a:lnTo>
                <a:lnTo>
                  <a:pt x="0" y="5308199"/>
                </a:lnTo>
                <a:lnTo>
                  <a:pt x="0" y="0"/>
                </a:lnTo>
                <a:close/>
              </a:path>
            </a:pathLst>
          </a:custGeom>
          <a:blipFill>
            <a:blip r:embed="rId3"/>
            <a:stretch>
              <a:fillRect l="-14515" t="-15078" r="-6807" b="-9134"/>
            </a:stretch>
          </a:blipFill>
        </p:spPr>
      </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348740" y="621982"/>
            <a:ext cx="15590520" cy="1868329"/>
          </a:xfrm>
          <a:prstGeom prst="rect">
            <a:avLst/>
          </a:prstGeom>
        </p:spPr>
        <p:txBody>
          <a:bodyPr anchor="t" rtlCol="false" tIns="0" lIns="0" bIns="0" rIns="0">
            <a:spAutoFit/>
          </a:bodyPr>
          <a:lstStyle/>
          <a:p>
            <a:pPr algn="l">
              <a:lnSpc>
                <a:spcPts val="3240"/>
              </a:lnSpc>
            </a:pPr>
            <a:r>
              <a:rPr lang="en-US" b="true" sz="3000" spc="-18">
                <a:solidFill>
                  <a:srgbClr val="000000"/>
                </a:solidFill>
                <a:latin typeface="TT Rounds Condensed Bold"/>
                <a:ea typeface="TT Rounds Condensed Bold"/>
                <a:cs typeface="TT Rounds Condensed Bold"/>
                <a:sym typeface="TT Rounds Condensed Bold"/>
              </a:rPr>
              <a:t>BPMN  (Plan de negocios)</a:t>
            </a:r>
          </a:p>
        </p:txBody>
      </p:sp>
      <p:sp>
        <p:nvSpPr>
          <p:cNvPr name="Freeform 4" id="4" descr="Diagrama  Descripción generada automáticamente"/>
          <p:cNvSpPr/>
          <p:nvPr/>
        </p:nvSpPr>
        <p:spPr>
          <a:xfrm flipH="false" flipV="false" rot="0">
            <a:off x="4396950" y="3294804"/>
            <a:ext cx="9462765" cy="5823261"/>
          </a:xfrm>
          <a:custGeom>
            <a:avLst/>
            <a:gdLst/>
            <a:ahLst/>
            <a:cxnLst/>
            <a:rect r="r" b="b" t="t" l="l"/>
            <a:pathLst>
              <a:path h="5823261" w="9462765">
                <a:moveTo>
                  <a:pt x="0" y="0"/>
                </a:moveTo>
                <a:lnTo>
                  <a:pt x="9462765" y="0"/>
                </a:lnTo>
                <a:lnTo>
                  <a:pt x="9462765" y="5823261"/>
                </a:lnTo>
                <a:lnTo>
                  <a:pt x="0" y="5823261"/>
                </a:lnTo>
                <a:lnTo>
                  <a:pt x="0" y="0"/>
                </a:lnTo>
                <a:close/>
              </a:path>
            </a:pathLst>
          </a:custGeom>
          <a:blipFill>
            <a:blip r:embed="rId3"/>
            <a:stretch>
              <a:fillRect l="0" t="0" r="167" b="-22098"/>
            </a:stretch>
          </a:blipFill>
        </p:spPr>
      </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348740" y="660082"/>
            <a:ext cx="15590520" cy="1830229"/>
          </a:xfrm>
          <a:prstGeom prst="rect">
            <a:avLst/>
          </a:prstGeom>
        </p:spPr>
        <p:txBody>
          <a:bodyPr anchor="t" rtlCol="false" tIns="0" lIns="0" bIns="0" rIns="0">
            <a:spAutoFit/>
          </a:bodyPr>
          <a:lstStyle/>
          <a:p>
            <a:pPr algn="l">
              <a:lnSpc>
                <a:spcPts val="6156"/>
              </a:lnSpc>
            </a:pPr>
            <a:r>
              <a:rPr lang="en-US" b="true" sz="5700" spc="-34">
                <a:solidFill>
                  <a:srgbClr val="000000"/>
                </a:solidFill>
                <a:latin typeface="TT Rounds Condensed Bold"/>
                <a:ea typeface="TT Rounds Condensed Bold"/>
                <a:cs typeface="TT Rounds Condensed Bold"/>
                <a:sym typeface="TT Rounds Condensed Bold"/>
              </a:rPr>
              <a:t>Entrevista </a:t>
            </a:r>
          </a:p>
        </p:txBody>
      </p:sp>
      <p:sp>
        <p:nvSpPr>
          <p:cNvPr name="TextBox 4" id="4"/>
          <p:cNvSpPr txBox="true"/>
          <p:nvPr/>
        </p:nvSpPr>
        <p:spPr>
          <a:xfrm rot="0">
            <a:off x="788023" y="2643621"/>
            <a:ext cx="8708794" cy="7257003"/>
          </a:xfrm>
          <a:prstGeom prst="rect">
            <a:avLst/>
          </a:prstGeom>
        </p:spPr>
        <p:txBody>
          <a:bodyPr anchor="t" rtlCol="false" tIns="0" lIns="0" bIns="0" rIns="0">
            <a:spAutoFit/>
          </a:bodyPr>
          <a:lstStyle/>
          <a:p>
            <a:pPr algn="l" marL="434340" indent="-217170" lvl="1">
              <a:lnSpc>
                <a:spcPts val="2592"/>
              </a:lnSpc>
              <a:buFont typeface="Arial"/>
              <a:buChar char="•"/>
            </a:pPr>
            <a:r>
              <a:rPr lang="en-US" sz="2400" spc="-14">
                <a:solidFill>
                  <a:srgbClr val="000000"/>
                </a:solidFill>
                <a:latin typeface="TT Rounds Condensed"/>
                <a:ea typeface="TT Rounds Condensed"/>
                <a:cs typeface="TT Rounds Condensed"/>
                <a:sym typeface="TT Rounds Condensed"/>
              </a:rPr>
              <a:t>¿Cuáles son las tareas más comunes que realizan los empleados diariamente?</a:t>
            </a:r>
          </a:p>
          <a:p>
            <a:pPr algn="l" marL="434340" indent="-217170" lvl="1">
              <a:lnSpc>
                <a:spcPts val="2592"/>
              </a:lnSpc>
              <a:buFont typeface="Arial"/>
              <a:buChar char="•"/>
            </a:pPr>
            <a:r>
              <a:rPr lang="en-US" sz="2400" spc="-14">
                <a:solidFill>
                  <a:srgbClr val="000000"/>
                </a:solidFill>
                <a:latin typeface="TT Rounds Condensed"/>
                <a:ea typeface="TT Rounds Condensed"/>
                <a:cs typeface="TT Rounds Condensed"/>
                <a:sym typeface="TT Rounds Condensed"/>
              </a:rPr>
              <a:t>¿Existen tareas críticas que requieran más seguimiento o coordinación?</a:t>
            </a:r>
          </a:p>
          <a:p>
            <a:pPr algn="l" marL="434340" indent="-217170" lvl="1">
              <a:lnSpc>
                <a:spcPts val="2592"/>
              </a:lnSpc>
              <a:buFont typeface="Arial"/>
              <a:buChar char="•"/>
            </a:pPr>
            <a:r>
              <a:rPr lang="en-US" sz="2400" spc="-14">
                <a:solidFill>
                  <a:srgbClr val="000000"/>
                </a:solidFill>
                <a:latin typeface="TT Rounds Condensed"/>
                <a:ea typeface="TT Rounds Condensed"/>
                <a:cs typeface="TT Rounds Condensed"/>
                <a:sym typeface="TT Rounds Condensed"/>
              </a:rPr>
              <a:t>¿Qué herramientas o procesos utilizan actualmente para gestionar estas tareas?</a:t>
            </a:r>
          </a:p>
          <a:p>
            <a:pPr algn="l" marL="434340" indent="-217170" lvl="1">
              <a:lnSpc>
                <a:spcPts val="2592"/>
              </a:lnSpc>
              <a:buFont typeface="Arial"/>
              <a:buChar char="•"/>
            </a:pPr>
            <a:r>
              <a:rPr lang="en-US" sz="2400" spc="-14">
                <a:solidFill>
                  <a:srgbClr val="000000"/>
                </a:solidFill>
                <a:latin typeface="TT Rounds Condensed"/>
                <a:ea typeface="TT Rounds Condensed"/>
                <a:cs typeface="TT Rounds Condensed"/>
                <a:sym typeface="TT Rounds Condensed"/>
              </a:rPr>
              <a:t>¿Qué funcionalidades considera imprescindibles para un gestor de tareas en su empresa?</a:t>
            </a:r>
          </a:p>
          <a:p>
            <a:pPr algn="l" marL="434340" indent="-217170" lvl="1">
              <a:lnSpc>
                <a:spcPts val="2592"/>
              </a:lnSpc>
              <a:buFont typeface="Arial"/>
              <a:buChar char="•"/>
            </a:pPr>
            <a:r>
              <a:rPr lang="en-US" sz="2400" spc="-14">
                <a:solidFill>
                  <a:srgbClr val="000000"/>
                </a:solidFill>
                <a:latin typeface="TT Rounds Condensed"/>
                <a:ea typeface="TT Rounds Condensed"/>
                <a:cs typeface="TT Rounds Condensed"/>
                <a:sym typeface="TT Rounds Condensed"/>
              </a:rPr>
              <a:t>¿Cómo le gustaría que el sistema priorice las tareas (por urgencia, complejidad, etc.)?</a:t>
            </a:r>
          </a:p>
          <a:p>
            <a:pPr algn="l" marL="434340" indent="-217170" lvl="1">
              <a:lnSpc>
                <a:spcPts val="2592"/>
              </a:lnSpc>
              <a:buFont typeface="Arial"/>
              <a:buChar char="•"/>
            </a:pPr>
            <a:r>
              <a:rPr lang="en-US" sz="2400" spc="-14">
                <a:solidFill>
                  <a:srgbClr val="000000"/>
                </a:solidFill>
                <a:latin typeface="TT Rounds Condensed"/>
                <a:ea typeface="TT Rounds Condensed"/>
                <a:cs typeface="TT Rounds Condensed"/>
                <a:sym typeface="TT Rounds Condensed"/>
              </a:rPr>
              <a:t>¿Qué tan frecuentemente supervisa o recibe informes sobre el progreso de las tareas?</a:t>
            </a:r>
          </a:p>
          <a:p>
            <a:pPr algn="l" marL="434340" indent="-217170" lvl="1">
              <a:lnSpc>
                <a:spcPts val="2592"/>
              </a:lnSpc>
              <a:buFont typeface="Arial"/>
              <a:buChar char="•"/>
            </a:pPr>
            <a:r>
              <a:rPr lang="en-US" sz="2400" spc="-14">
                <a:solidFill>
                  <a:srgbClr val="000000"/>
                </a:solidFill>
                <a:latin typeface="TT Rounds Condensed"/>
                <a:ea typeface="TT Rounds Condensed"/>
                <a:cs typeface="TT Rounds Condensed"/>
                <a:sym typeface="TT Rounds Condensed"/>
              </a:rPr>
              <a:t>¿Considera importante que los empleados tengan la posibilidad de comunicarse entre ellos o con los jefes dentro del sistema?</a:t>
            </a:r>
          </a:p>
          <a:p>
            <a:pPr algn="l" marL="434340" indent="-217170" lvl="1">
              <a:lnSpc>
                <a:spcPts val="2592"/>
              </a:lnSpc>
              <a:buFont typeface="Arial"/>
              <a:buChar char="•"/>
            </a:pPr>
            <a:r>
              <a:rPr lang="en-US" sz="2400" spc="-14">
                <a:solidFill>
                  <a:srgbClr val="000000"/>
                </a:solidFill>
                <a:latin typeface="TT Rounds Condensed"/>
                <a:ea typeface="TT Rounds Condensed"/>
                <a:cs typeface="TT Rounds Condensed"/>
                <a:sym typeface="TT Rounds Condensed"/>
              </a:rPr>
              <a:t>¿Le gustaría integrar el aplicativo con otros sistemas que ya utiliza, como software contable o de inventarios?</a:t>
            </a:r>
          </a:p>
          <a:p>
            <a:pPr algn="l" marL="434340" indent="-217170" lvl="1">
              <a:lnSpc>
                <a:spcPts val="2592"/>
              </a:lnSpc>
              <a:buFont typeface="Arial"/>
              <a:buChar char="•"/>
            </a:pPr>
            <a:r>
              <a:rPr lang="en-US" sz="2400" spc="-14">
                <a:solidFill>
                  <a:srgbClr val="000000"/>
                </a:solidFill>
                <a:latin typeface="TT Rounds Condensed"/>
                <a:ea typeface="TT Rounds Condensed"/>
                <a:cs typeface="TT Rounds Condensed"/>
                <a:sym typeface="TT Rounds Condensed"/>
              </a:rPr>
              <a:t>¿Cómo mediría el éxito de este gestor de tareas en su CDA?</a:t>
            </a:r>
          </a:p>
        </p:txBody>
      </p:sp>
      <p:sp>
        <p:nvSpPr>
          <p:cNvPr name="Freeform 5" id="5"/>
          <p:cNvSpPr/>
          <p:nvPr/>
        </p:nvSpPr>
        <p:spPr>
          <a:xfrm flipH="false" flipV="false" rot="0">
            <a:off x="10403460" y="3523710"/>
            <a:ext cx="6642340" cy="4981755"/>
          </a:xfrm>
          <a:custGeom>
            <a:avLst/>
            <a:gdLst/>
            <a:ahLst/>
            <a:cxnLst/>
            <a:rect r="r" b="b" t="t" l="l"/>
            <a:pathLst>
              <a:path h="4981755" w="6642340">
                <a:moveTo>
                  <a:pt x="0" y="0"/>
                </a:moveTo>
                <a:lnTo>
                  <a:pt x="6642340" y="0"/>
                </a:lnTo>
                <a:lnTo>
                  <a:pt x="6642340" y="4981755"/>
                </a:lnTo>
                <a:lnTo>
                  <a:pt x="0" y="4981755"/>
                </a:lnTo>
                <a:lnTo>
                  <a:pt x="0" y="0"/>
                </a:lnTo>
                <a:close/>
              </a:path>
            </a:pathLst>
          </a:custGeom>
          <a:blipFill>
            <a:blip r:embed="rId3"/>
            <a:stretch>
              <a:fillRect l="0" t="0" r="0" b="0"/>
            </a:stretch>
          </a:blipFill>
        </p:spPr>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DAGY2BPyJds</dc:identifier>
  <dcterms:modified xsi:type="dcterms:W3CDTF">2011-08-01T06:04:30Z</dcterms:modified>
  <cp:revision>1</cp:revision>
  <dc:title>Plantilla Alphamindpptx.pptx</dc:title>
</cp:coreProperties>
</file>

<file path=docProps/thumbnail.jpeg>
</file>